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</p:sldIdLst>
  <p:sldSz cx="18288000" cy="10287000"/>
  <p:notesSz cx="6858000" cy="9144000"/>
  <p:embeddedFontLst>
    <p:embeddedFont>
      <p:font typeface="Playlist Script" charset="1" panose="000000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ntic Didone" charset="1" panose="00000000000000000000"/>
      <p:regular r:id="rId11"/>
    </p:embeddedFont>
    <p:embeddedFont>
      <p:font typeface="Inter" charset="1" panose="020B0502030000000004"/>
      <p:regular r:id="rId12"/>
    </p:embeddedFont>
    <p:embeddedFont>
      <p:font typeface="Inter Bold" charset="1" panose="020B0802030000000004"/>
      <p:regular r:id="rId13"/>
    </p:embeddedFont>
    <p:embeddedFont>
      <p:font typeface="Inter Italics" charset="1" panose="020B0502030000000004"/>
      <p:regular r:id="rId14"/>
    </p:embeddedFont>
    <p:embeddedFont>
      <p:font typeface="Inter Bold Italics" charset="1" panose="020B0802030000000004"/>
      <p:regular r:id="rId15"/>
    </p:embeddedFont>
    <p:embeddedFont>
      <p:font typeface="Baskerville Display PT" charset="1" panose="02030602080406020203"/>
      <p:regular r:id="rId16"/>
    </p:embeddedFont>
    <p:embeddedFont>
      <p:font typeface="Baskerville Display PT Bold" charset="1" panose="02030702080406020203"/>
      <p:regular r:id="rId17"/>
    </p:embeddedFont>
    <p:embeddedFont>
      <p:font typeface="Baskerville Display PT Italics" charset="1" panose="02030602080406090203"/>
      <p:regular r:id="rId18"/>
    </p:embeddedFont>
    <p:embeddedFont>
      <p:font typeface="Baskerville Display PT Bold Italics" charset="1" panose="0203070208040609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35" Target="slides/slide16.xml" Type="http://schemas.openxmlformats.org/officeDocument/2006/relationships/slide"/><Relationship Id="rId36" Target="slides/slide17.xml" Type="http://schemas.openxmlformats.org/officeDocument/2006/relationships/slide"/><Relationship Id="rId37" Target="slides/slide18.xml" Type="http://schemas.openxmlformats.org/officeDocument/2006/relationships/slide"/><Relationship Id="rId38" Target="slides/slide19.xml" Type="http://schemas.openxmlformats.org/officeDocument/2006/relationships/slide"/><Relationship Id="rId39" Target="slides/slide20.xml" Type="http://schemas.openxmlformats.org/officeDocument/2006/relationships/slide"/><Relationship Id="rId4" Target="theme/theme1.xml" Type="http://schemas.openxmlformats.org/officeDocument/2006/relationships/theme"/><Relationship Id="rId40" Target="slides/slide21.xml" Type="http://schemas.openxmlformats.org/officeDocument/2006/relationships/slide"/><Relationship Id="rId41" Target="slides/slide22.xml" Type="http://schemas.openxmlformats.org/officeDocument/2006/relationships/slide"/><Relationship Id="rId42" Target="slides/slide23.xml" Type="http://schemas.openxmlformats.org/officeDocument/2006/relationships/slide"/><Relationship Id="rId43" Target="slides/slide24.xml" Type="http://schemas.openxmlformats.org/officeDocument/2006/relationships/slide"/><Relationship Id="rId44" Target="slides/slide25.xml" Type="http://schemas.openxmlformats.org/officeDocument/2006/relationships/slide"/><Relationship Id="rId45" Target="slides/slide26.xml" Type="http://schemas.openxmlformats.org/officeDocument/2006/relationships/slide"/><Relationship Id="rId46" Target="slides/slide27.xml" Type="http://schemas.openxmlformats.org/officeDocument/2006/relationships/slide"/><Relationship Id="rId47" Target="slides/slide28.xml" Type="http://schemas.openxmlformats.org/officeDocument/2006/relationships/slide"/><Relationship Id="rId48" Target="slides/slide29.xml" Type="http://schemas.openxmlformats.org/officeDocument/2006/relationships/slide"/><Relationship Id="rId49" Target="slides/slide30.xml" Type="http://schemas.openxmlformats.org/officeDocument/2006/relationships/slide"/><Relationship Id="rId5" Target="tableStyles.xml" Type="http://schemas.openxmlformats.org/officeDocument/2006/relationships/tableStyles"/><Relationship Id="rId50" Target="slides/slide31.xml" Type="http://schemas.openxmlformats.org/officeDocument/2006/relationships/slide"/><Relationship Id="rId51" Target="slides/slide3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FNgs5nORw.mp4" Type="http://schemas.openxmlformats.org/officeDocument/2006/relationships/video"/><Relationship Id="rId4" Target="../media/VAFNgs5nORw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FNnj8nvPU.mp4" Type="http://schemas.openxmlformats.org/officeDocument/2006/relationships/video"/><Relationship Id="rId4" Target="../media/VAFNnj8nvPU.mp4" Type="http://schemas.microsoft.com/office/2007/relationships/media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FNnj8nvPU.mp4" Type="http://schemas.openxmlformats.org/officeDocument/2006/relationships/video"/><Relationship Id="rId4" Target="../media/VAFNnj8nvPU.mp4" Type="http://schemas.microsoft.com/office/2007/relationships/media"/><Relationship Id="rId5" Target="../media/image48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FNnj8nvPU.mp4" Type="http://schemas.openxmlformats.org/officeDocument/2006/relationships/video"/><Relationship Id="rId4" Target="../media/VAFNnj8nvPU.mp4" Type="http://schemas.microsoft.com/office/2007/relationships/media"/><Relationship Id="rId5" Target="../media/image4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VAFNnj8nvPU.mp4" Type="http://schemas.openxmlformats.org/officeDocument/2006/relationships/video"/><Relationship Id="rId4" Target="../media/VAFNnj8nvPU.mp4" Type="http://schemas.microsoft.com/office/2007/relationships/media"/><Relationship Id="rId5" Target="../media/image5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14.jpeg" Type="http://schemas.openxmlformats.org/officeDocument/2006/relationships/image"/><Relationship Id="rId5" Target="../media/image16.jpeg" Type="http://schemas.openxmlformats.org/officeDocument/2006/relationships/image"/><Relationship Id="rId6" Target="../media/image51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2.jpe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2.pn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8588" y="2112360"/>
            <a:ext cx="5050824" cy="3641646"/>
            <a:chOff x="0" y="0"/>
            <a:chExt cx="6734432" cy="485552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966" r="0" b="25966"/>
            <a:stretch>
              <a:fillRect/>
            </a:stretch>
          </p:blipFill>
          <p:spPr>
            <a:xfrm>
              <a:off x="0" y="0"/>
              <a:ext cx="6734432" cy="4855528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68696" y="4117776"/>
            <a:ext cx="5750608" cy="57506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47343" y="7758378"/>
            <a:ext cx="6593314" cy="41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SUEOL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876826" y="1028700"/>
            <a:ext cx="82296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90600"/>
            <a:ext cx="522868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MOOD BOARD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22850"/>
            <a:ext cx="7007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92044" y="4743450"/>
            <a:ext cx="4996801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전체화면을 영상으로 채우며 감성 전달을 위해 영상을 적극적으로 활용한다.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16363" y="1866457"/>
            <a:ext cx="4434386" cy="6554087"/>
            <a:chOff x="0" y="0"/>
            <a:chExt cx="5912515" cy="87387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268" t="0" r="7268" b="0"/>
            <a:stretch>
              <a:fillRect/>
            </a:stretch>
          </p:blipFill>
          <p:spPr>
            <a:xfrm>
              <a:off x="0" y="0"/>
              <a:ext cx="5912515" cy="873878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737539" y="1866457"/>
            <a:ext cx="8034098" cy="4373206"/>
            <a:chOff x="0" y="0"/>
            <a:chExt cx="10712131" cy="583094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5777" t="0" r="5777" b="0"/>
            <a:stretch>
              <a:fillRect/>
            </a:stretch>
          </p:blipFill>
          <p:spPr>
            <a:xfrm>
              <a:off x="0" y="0"/>
              <a:ext cx="10712131" cy="583094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7737539" y="6661593"/>
            <a:ext cx="7007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38334" y="6661593"/>
            <a:ext cx="7333302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웨트헤어 스타일링을 한 모델사진을 배치하여 구매욕구를 자극하며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실제 고객들의 제품 사용 사진을 사용후기란에 배치한다.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90600"/>
            <a:ext cx="522868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MOOD BOARD 3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194025" y="3912189"/>
            <a:ext cx="13116505" cy="0"/>
          </a:xfrm>
          <a:prstGeom prst="line">
            <a:avLst/>
          </a:prstGeom>
          <a:ln cap="flat" w="1905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5400000">
            <a:off x="1952906" y="4153309"/>
            <a:ext cx="463188" cy="0"/>
          </a:xfrm>
          <a:prstGeom prst="line">
            <a:avLst/>
          </a:prstGeom>
          <a:ln cap="flat" w="19050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1135248" y="4274139"/>
            <a:ext cx="2117554" cy="616800"/>
            <a:chOff x="0" y="0"/>
            <a:chExt cx="676419" cy="19702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latin typeface="Antic Didone"/>
                </a:rPr>
                <a:t>event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5400000">
            <a:off x="15069411" y="4134259"/>
            <a:ext cx="463188" cy="0"/>
          </a:xfrm>
          <a:prstGeom prst="line">
            <a:avLst/>
          </a:prstGeom>
          <a:ln cap="flat" w="19050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8" id="8"/>
          <p:cNvGrpSpPr/>
          <p:nvPr/>
        </p:nvGrpSpPr>
        <p:grpSpPr>
          <a:xfrm rot="0">
            <a:off x="14251753" y="4274139"/>
            <a:ext cx="2117554" cy="616800"/>
            <a:chOff x="0" y="0"/>
            <a:chExt cx="676419" cy="19702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고객센터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5330740">
            <a:off x="8161852" y="3912189"/>
            <a:ext cx="945618" cy="0"/>
          </a:xfrm>
          <a:prstGeom prst="line">
            <a:avLst/>
          </a:prstGeom>
          <a:ln cap="flat" w="19050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2" id="12"/>
          <p:cNvGrpSpPr/>
          <p:nvPr/>
        </p:nvGrpSpPr>
        <p:grpSpPr>
          <a:xfrm rot="0">
            <a:off x="7566359" y="2679801"/>
            <a:ext cx="2117554" cy="769200"/>
            <a:chOff x="0" y="0"/>
            <a:chExt cx="676419" cy="245709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676419" cy="245709"/>
            </a:xfrm>
            <a:custGeom>
              <a:avLst/>
              <a:gdLst/>
              <a:ahLst/>
              <a:cxnLst/>
              <a:rect r="r" b="b" t="t" l="l"/>
              <a:pathLst>
                <a:path h="245709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209148"/>
                  </a:lnTo>
                  <a:cubicBezTo>
                    <a:pt x="676419" y="218844"/>
                    <a:pt x="672567" y="228144"/>
                    <a:pt x="665710" y="235000"/>
                  </a:cubicBezTo>
                  <a:cubicBezTo>
                    <a:pt x="658854" y="241857"/>
                    <a:pt x="649555" y="245709"/>
                    <a:pt x="639858" y="245709"/>
                  </a:cubicBezTo>
                  <a:lnTo>
                    <a:pt x="36561" y="245709"/>
                  </a:lnTo>
                  <a:cubicBezTo>
                    <a:pt x="26864" y="245709"/>
                    <a:pt x="17565" y="241857"/>
                    <a:pt x="10708" y="235000"/>
                  </a:cubicBezTo>
                  <a:cubicBezTo>
                    <a:pt x="3852" y="228144"/>
                    <a:pt x="0" y="218844"/>
                    <a:pt x="0" y="209148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812800" cy="78422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3269"/>
                </a:lnSpc>
              </a:pPr>
              <a:r>
                <a:rPr lang="en-US" sz="2999">
                  <a:solidFill>
                    <a:srgbClr val="FFFFFF"/>
                  </a:solidFill>
                  <a:latin typeface="Antic Didone"/>
                </a:rPr>
                <a:t>main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990600"/>
            <a:ext cx="761548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INFORMATION ARCHITEXTURE</a:t>
            </a:r>
          </a:p>
        </p:txBody>
      </p:sp>
      <p:sp>
        <p:nvSpPr>
          <p:cNvPr name="AutoShape 16" id="16"/>
          <p:cNvSpPr/>
          <p:nvPr/>
        </p:nvSpPr>
        <p:spPr>
          <a:xfrm rot="5400000">
            <a:off x="5091735" y="4134259"/>
            <a:ext cx="463188" cy="0"/>
          </a:xfrm>
          <a:prstGeom prst="line">
            <a:avLst/>
          </a:prstGeom>
          <a:ln cap="flat" w="19050">
            <a:solidFill>
              <a:srgbClr val="272626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4264552" y="4274139"/>
            <a:ext cx="2117554" cy="616800"/>
            <a:chOff x="0" y="0"/>
            <a:chExt cx="676419" cy="197027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장바구니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558015" y="4274139"/>
            <a:ext cx="2117554" cy="616800"/>
            <a:chOff x="0" y="0"/>
            <a:chExt cx="676419" cy="197027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latin typeface="Antic Didone"/>
                </a:rPr>
                <a:t>shop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5400000">
            <a:off x="11809921" y="4112999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0970461" y="4332316"/>
            <a:ext cx="2117554" cy="616800"/>
            <a:chOff x="0" y="0"/>
            <a:chExt cx="676419" cy="197027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로그인/회원가입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rot="5400000">
            <a:off x="8443919" y="5102818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5400000">
            <a:off x="11819446" y="5081681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5400000">
            <a:off x="15072163" y="5081681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4232703" y="5322135"/>
            <a:ext cx="2117554" cy="678125"/>
            <a:chOff x="0" y="0"/>
            <a:chExt cx="676419" cy="216616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676419" cy="216616"/>
            </a:xfrm>
            <a:custGeom>
              <a:avLst/>
              <a:gdLst/>
              <a:ahLst/>
              <a:cxnLst/>
              <a:rect r="r" b="b" t="t" l="l"/>
              <a:pathLst>
                <a:path h="216616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80056"/>
                  </a:lnTo>
                  <a:cubicBezTo>
                    <a:pt x="676419" y="189752"/>
                    <a:pt x="672567" y="199051"/>
                    <a:pt x="665710" y="205908"/>
                  </a:cubicBezTo>
                  <a:cubicBezTo>
                    <a:pt x="658854" y="212764"/>
                    <a:pt x="649555" y="216616"/>
                    <a:pt x="639858" y="216616"/>
                  </a:cubicBezTo>
                  <a:lnTo>
                    <a:pt x="36561" y="216616"/>
                  </a:lnTo>
                  <a:cubicBezTo>
                    <a:pt x="26864" y="216616"/>
                    <a:pt x="17565" y="212764"/>
                    <a:pt x="10708" y="205908"/>
                  </a:cubicBezTo>
                  <a:cubicBezTo>
                    <a:pt x="3852" y="199051"/>
                    <a:pt x="0" y="189752"/>
                    <a:pt x="0" y="18005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자주묻는질문</a:t>
              </a:r>
            </a:p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latin typeface="Antic Didone"/>
                </a:rPr>
                <a:t>(1:1 문의 채팅톡)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951411" y="5281948"/>
            <a:ext cx="2117554" cy="649550"/>
            <a:chOff x="0" y="0"/>
            <a:chExt cx="676419" cy="207488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676419" cy="207488"/>
            </a:xfrm>
            <a:custGeom>
              <a:avLst/>
              <a:gdLst/>
              <a:ahLst/>
              <a:cxnLst/>
              <a:rect r="r" b="b" t="t" l="l"/>
              <a:pathLst>
                <a:path h="207488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70928"/>
                  </a:lnTo>
                  <a:cubicBezTo>
                    <a:pt x="676419" y="180624"/>
                    <a:pt x="672567" y="189924"/>
                    <a:pt x="665710" y="196780"/>
                  </a:cubicBezTo>
                  <a:cubicBezTo>
                    <a:pt x="658854" y="203636"/>
                    <a:pt x="649555" y="207488"/>
                    <a:pt x="639858" y="207488"/>
                  </a:cubicBezTo>
                  <a:lnTo>
                    <a:pt x="36561" y="207488"/>
                  </a:lnTo>
                  <a:cubicBezTo>
                    <a:pt x="26864" y="207488"/>
                    <a:pt x="17565" y="203636"/>
                    <a:pt x="10708" y="196780"/>
                  </a:cubicBezTo>
                  <a:cubicBezTo>
                    <a:pt x="3852" y="189924"/>
                    <a:pt x="0" y="180624"/>
                    <a:pt x="0" y="170928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로그인/</a:t>
              </a:r>
            </a:p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회원가입 페이지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613982" y="5324223"/>
            <a:ext cx="2117554" cy="616800"/>
            <a:chOff x="0" y="0"/>
            <a:chExt cx="676419" cy="197027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상품리스트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 rot="5400000">
            <a:off x="8434392" y="6150814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0" id="40"/>
          <p:cNvGrpSpPr/>
          <p:nvPr/>
        </p:nvGrpSpPr>
        <p:grpSpPr>
          <a:xfrm rot="0">
            <a:off x="7556836" y="6370131"/>
            <a:ext cx="2117554" cy="616800"/>
            <a:chOff x="0" y="0"/>
            <a:chExt cx="676419" cy="197027"/>
          </a:xfrm>
        </p:grpSpPr>
        <p:sp>
          <p:nvSpPr>
            <p:cNvPr name="Freeform 41" id="41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상품상세페이지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 rot="5400000">
            <a:off x="8435575" y="7196722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7566359" y="7416039"/>
            <a:ext cx="2117554" cy="616800"/>
            <a:chOff x="0" y="0"/>
            <a:chExt cx="676419" cy="197027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주문페이지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 rot="5400000">
            <a:off x="3897054" y="6288639"/>
            <a:ext cx="2833499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rot="0">
            <a:off x="5294754" y="7724439"/>
            <a:ext cx="2262082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9" id="49"/>
          <p:cNvGrpSpPr/>
          <p:nvPr/>
        </p:nvGrpSpPr>
        <p:grpSpPr>
          <a:xfrm rot="0">
            <a:off x="1135248" y="5352798"/>
            <a:ext cx="2117554" cy="616800"/>
            <a:chOff x="0" y="0"/>
            <a:chExt cx="676419" cy="197027"/>
          </a:xfrm>
        </p:grpSpPr>
        <p:sp>
          <p:nvSpPr>
            <p:cNvPr name="Freeform 50" id="50"/>
            <p:cNvSpPr/>
            <p:nvPr/>
          </p:nvSpPr>
          <p:spPr>
            <a:xfrm>
              <a:off x="0" y="0"/>
              <a:ext cx="676419" cy="197027"/>
            </a:xfrm>
            <a:custGeom>
              <a:avLst/>
              <a:gdLst/>
              <a:ahLst/>
              <a:cxnLst/>
              <a:rect r="r" b="b" t="t" l="l"/>
              <a:pathLst>
                <a:path h="197027" w="676419">
                  <a:moveTo>
                    <a:pt x="36561" y="0"/>
                  </a:moveTo>
                  <a:lnTo>
                    <a:pt x="639858" y="0"/>
                  </a:lnTo>
                  <a:cubicBezTo>
                    <a:pt x="649555" y="0"/>
                    <a:pt x="658854" y="3852"/>
                    <a:pt x="665710" y="10708"/>
                  </a:cubicBezTo>
                  <a:cubicBezTo>
                    <a:pt x="672567" y="17565"/>
                    <a:pt x="676419" y="26864"/>
                    <a:pt x="676419" y="36561"/>
                  </a:cubicBezTo>
                  <a:lnTo>
                    <a:pt x="676419" y="160466"/>
                  </a:lnTo>
                  <a:cubicBezTo>
                    <a:pt x="676419" y="170163"/>
                    <a:pt x="672567" y="179462"/>
                    <a:pt x="665710" y="186319"/>
                  </a:cubicBezTo>
                  <a:cubicBezTo>
                    <a:pt x="658854" y="193175"/>
                    <a:pt x="649555" y="197027"/>
                    <a:pt x="639858" y="197027"/>
                  </a:cubicBezTo>
                  <a:lnTo>
                    <a:pt x="36561" y="197027"/>
                  </a:lnTo>
                  <a:cubicBezTo>
                    <a:pt x="26864" y="197027"/>
                    <a:pt x="17565" y="193175"/>
                    <a:pt x="10708" y="186319"/>
                  </a:cubicBezTo>
                  <a:cubicBezTo>
                    <a:pt x="3852" y="179462"/>
                    <a:pt x="0" y="170163"/>
                    <a:pt x="0" y="160466"/>
                  </a:cubicBezTo>
                  <a:lnTo>
                    <a:pt x="0" y="36561"/>
                  </a:lnTo>
                  <a:cubicBezTo>
                    <a:pt x="0" y="26864"/>
                    <a:pt x="3852" y="17565"/>
                    <a:pt x="10708" y="10708"/>
                  </a:cubicBezTo>
                  <a:cubicBezTo>
                    <a:pt x="17565" y="3852"/>
                    <a:pt x="26864" y="0"/>
                    <a:pt x="36561" y="0"/>
                  </a:cubicBezTo>
                  <a:close/>
                </a:path>
              </a:pathLst>
            </a:custGeom>
            <a:solidFill>
              <a:srgbClr val="B9724B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41885" lIns="41885" bIns="41885" rIns="41885"/>
            <a:lstStyle/>
            <a:p>
              <a:pPr algn="ctr">
                <a:lnSpc>
                  <a:spcPts val="2070"/>
                </a:lnSpc>
              </a:pPr>
              <a:r>
                <a:rPr lang="en-US" sz="1899">
                  <a:solidFill>
                    <a:srgbClr val="FFFFFF"/>
                  </a:solidFill>
                  <a:ea typeface="Antic Didone"/>
                </a:rPr>
                <a:t>안내페이지</a:t>
              </a:r>
            </a:p>
          </p:txBody>
        </p:sp>
      </p:grpSp>
      <p:sp>
        <p:nvSpPr>
          <p:cNvPr name="AutoShape 52" id="52"/>
          <p:cNvSpPr/>
          <p:nvPr/>
        </p:nvSpPr>
        <p:spPr>
          <a:xfrm rot="5400000">
            <a:off x="2012808" y="5104906"/>
            <a:ext cx="400533" cy="0"/>
          </a:xfrm>
          <a:prstGeom prst="line">
            <a:avLst/>
          </a:prstGeom>
          <a:ln cap="flat" w="38100">
            <a:solidFill>
              <a:srgbClr val="272626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09334"/>
            <a:ext cx="16161112" cy="7348966"/>
            <a:chOff x="0" y="0"/>
            <a:chExt cx="4256425" cy="19355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6425" cy="1935530"/>
            </a:xfrm>
            <a:custGeom>
              <a:avLst/>
              <a:gdLst/>
              <a:ahLst/>
              <a:cxnLst/>
              <a:rect r="r" b="b" t="t" l="l"/>
              <a:pathLst>
                <a:path h="1935530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935530"/>
                  </a:lnTo>
                  <a:lnTo>
                    <a:pt x="0" y="1935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09334"/>
            <a:ext cx="16161112" cy="1111684"/>
            <a:chOff x="0" y="0"/>
            <a:chExt cx="4256425" cy="2927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4312" y="1028700"/>
            <a:ext cx="5515500" cy="652034"/>
            <a:chOff x="0" y="0"/>
            <a:chExt cx="1452642" cy="17172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52642" cy="171729"/>
            </a:xfrm>
            <a:custGeom>
              <a:avLst/>
              <a:gdLst/>
              <a:ahLst/>
              <a:cxnLst/>
              <a:rect r="r" b="b" t="t" l="l"/>
              <a:pathLst>
                <a:path h="171729" w="1452642">
                  <a:moveTo>
                    <a:pt x="0" y="0"/>
                  </a:moveTo>
                  <a:lnTo>
                    <a:pt x="1452642" y="0"/>
                  </a:lnTo>
                  <a:lnTo>
                    <a:pt x="1452642" y="171729"/>
                  </a:lnTo>
                  <a:lnTo>
                    <a:pt x="0" y="1717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로그인 / 회원가입 / 장바구니 / 고객센터 / 언어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6346" y="2069551"/>
            <a:ext cx="3005820" cy="791251"/>
            <a:chOff x="0" y="0"/>
            <a:chExt cx="791656" cy="20839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91656" cy="208395"/>
            </a:xfrm>
            <a:custGeom>
              <a:avLst/>
              <a:gdLst/>
              <a:ahLst/>
              <a:cxnLst/>
              <a:rect r="r" b="b" t="t" l="l"/>
              <a:pathLst>
                <a:path h="208395" w="791656">
                  <a:moveTo>
                    <a:pt x="0" y="0"/>
                  </a:moveTo>
                  <a:lnTo>
                    <a:pt x="791656" y="0"/>
                  </a:lnTo>
                  <a:lnTo>
                    <a:pt x="79165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</a:rPr>
                <a:t>Brand name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146616"/>
            <a:ext cx="16161112" cy="1111684"/>
            <a:chOff x="0" y="0"/>
            <a:chExt cx="4256425" cy="29278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회사 정보 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400" y="8479182"/>
            <a:ext cx="446552" cy="446552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5934225" y="2174438"/>
            <a:ext cx="1358925" cy="686363"/>
            <a:chOff x="0" y="0"/>
            <a:chExt cx="357906" cy="180771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shop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26491" y="2174438"/>
            <a:ext cx="1263452" cy="686363"/>
            <a:chOff x="0" y="0"/>
            <a:chExt cx="332761" cy="180771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332761" cy="180771"/>
            </a:xfrm>
            <a:custGeom>
              <a:avLst/>
              <a:gdLst/>
              <a:ahLst/>
              <a:cxnLst/>
              <a:rect r="r" b="b" t="t" l="l"/>
              <a:pathLst>
                <a:path h="180771" w="332761">
                  <a:moveTo>
                    <a:pt x="0" y="0"/>
                  </a:moveTo>
                  <a:lnTo>
                    <a:pt x="332761" y="0"/>
                  </a:lnTo>
                  <a:lnTo>
                    <a:pt x="332761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event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3021018"/>
            <a:ext cx="16161112" cy="5125598"/>
            <a:chOff x="0" y="0"/>
            <a:chExt cx="4256425" cy="134995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256425" cy="1349952"/>
            </a:xfrm>
            <a:custGeom>
              <a:avLst/>
              <a:gdLst/>
              <a:ahLst/>
              <a:cxnLst/>
              <a:rect r="r" b="b" t="t" l="l"/>
              <a:pathLst>
                <a:path h="1349952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349952"/>
                  </a:lnTo>
                  <a:lnTo>
                    <a:pt x="0" y="1349952"/>
                  </a:lnTo>
                  <a:close/>
                </a:path>
              </a:pathLst>
            </a:custGeom>
            <a:solidFill>
              <a:srgbClr val="F7EEC5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WIREFRAME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613688" y="4934055"/>
            <a:ext cx="5060624" cy="64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4"/>
              </a:lnSpc>
            </a:pPr>
            <a:r>
              <a:rPr lang="en-US" sz="3803" spc="760">
                <a:solidFill>
                  <a:srgbClr val="504C44"/>
                </a:solidFill>
                <a:ea typeface="Baskerville Display PT"/>
              </a:rPr>
              <a:t>웹전체 크기의 영상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441878" y="9429750"/>
            <a:ext cx="1747934" cy="4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365">
                <a:solidFill>
                  <a:srgbClr val="504C44"/>
                </a:solidFill>
                <a:latin typeface="Inter"/>
              </a:rPr>
              <a:t>main page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504268" y="2174438"/>
            <a:ext cx="1358925" cy="686363"/>
            <a:chOff x="0" y="0"/>
            <a:chExt cx="357906" cy="180771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store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260976" y="2174438"/>
            <a:ext cx="1358925" cy="686363"/>
            <a:chOff x="0" y="0"/>
            <a:chExt cx="357906" cy="180771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brand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09334"/>
            <a:ext cx="16161112" cy="7348966"/>
            <a:chOff x="0" y="0"/>
            <a:chExt cx="4256425" cy="19355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6425" cy="1935530"/>
            </a:xfrm>
            <a:custGeom>
              <a:avLst/>
              <a:gdLst/>
              <a:ahLst/>
              <a:cxnLst/>
              <a:rect r="r" b="b" t="t" l="l"/>
              <a:pathLst>
                <a:path h="1935530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935530"/>
                  </a:lnTo>
                  <a:lnTo>
                    <a:pt x="0" y="1935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09334"/>
            <a:ext cx="16161112" cy="1111684"/>
            <a:chOff x="0" y="0"/>
            <a:chExt cx="4256425" cy="2927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4312" y="1028700"/>
            <a:ext cx="5515500" cy="591950"/>
            <a:chOff x="0" y="0"/>
            <a:chExt cx="1452642" cy="1559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52642" cy="155904"/>
            </a:xfrm>
            <a:custGeom>
              <a:avLst/>
              <a:gdLst/>
              <a:ahLst/>
              <a:cxnLst/>
              <a:rect r="r" b="b" t="t" l="l"/>
              <a:pathLst>
                <a:path h="155904" w="1452642">
                  <a:moveTo>
                    <a:pt x="0" y="0"/>
                  </a:moveTo>
                  <a:lnTo>
                    <a:pt x="1452642" y="0"/>
                  </a:lnTo>
                  <a:lnTo>
                    <a:pt x="1452642" y="155904"/>
                  </a:lnTo>
                  <a:lnTo>
                    <a:pt x="0" y="155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로그인 / 회원가입 / 장바구니 / 고객센터 / 언어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6346" y="2069551"/>
            <a:ext cx="3005820" cy="791251"/>
            <a:chOff x="0" y="0"/>
            <a:chExt cx="791656" cy="20839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91656" cy="208395"/>
            </a:xfrm>
            <a:custGeom>
              <a:avLst/>
              <a:gdLst/>
              <a:ahLst/>
              <a:cxnLst/>
              <a:rect r="r" b="b" t="t" l="l"/>
              <a:pathLst>
                <a:path h="208395" w="791656">
                  <a:moveTo>
                    <a:pt x="0" y="0"/>
                  </a:moveTo>
                  <a:lnTo>
                    <a:pt x="791656" y="0"/>
                  </a:lnTo>
                  <a:lnTo>
                    <a:pt x="79165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</a:rPr>
                <a:t>Brand name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146616"/>
            <a:ext cx="16161112" cy="1111684"/>
            <a:chOff x="0" y="0"/>
            <a:chExt cx="4256425" cy="29278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회사 정보 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400" y="8479182"/>
            <a:ext cx="446552" cy="44655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WIREFRAME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934225" y="2174438"/>
            <a:ext cx="1358925" cy="686363"/>
            <a:chOff x="0" y="0"/>
            <a:chExt cx="357906" cy="180771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shop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26491" y="2174438"/>
            <a:ext cx="1263452" cy="686363"/>
            <a:chOff x="0" y="0"/>
            <a:chExt cx="332761" cy="180771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32761" cy="180771"/>
            </a:xfrm>
            <a:custGeom>
              <a:avLst/>
              <a:gdLst/>
              <a:ahLst/>
              <a:cxnLst/>
              <a:rect r="r" b="b" t="t" l="l"/>
              <a:pathLst>
                <a:path h="180771" w="332761">
                  <a:moveTo>
                    <a:pt x="0" y="0"/>
                  </a:moveTo>
                  <a:lnTo>
                    <a:pt x="332761" y="0"/>
                  </a:lnTo>
                  <a:lnTo>
                    <a:pt x="332761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event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056793" y="9486900"/>
            <a:ext cx="2202507" cy="4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365">
                <a:solidFill>
                  <a:srgbClr val="504C44"/>
                </a:solidFill>
                <a:ea typeface="Inter"/>
              </a:rPr>
              <a:t>상품 list 페이지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3974834" y="4585317"/>
            <a:ext cx="1938561" cy="1946478"/>
            <a:chOff x="0" y="0"/>
            <a:chExt cx="510568" cy="512653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510568" cy="512653"/>
            </a:xfrm>
            <a:custGeom>
              <a:avLst/>
              <a:gdLst/>
              <a:ahLst/>
              <a:cxnLst/>
              <a:rect r="r" b="b" t="t" l="l"/>
              <a:pathLst>
                <a:path h="512653" w="510568">
                  <a:moveTo>
                    <a:pt x="0" y="0"/>
                  </a:moveTo>
                  <a:lnTo>
                    <a:pt x="510568" y="0"/>
                  </a:lnTo>
                  <a:lnTo>
                    <a:pt x="510568" y="512653"/>
                  </a:lnTo>
                  <a:lnTo>
                    <a:pt x="0" y="512653"/>
                  </a:lnTo>
                  <a:close/>
                </a:path>
              </a:pathLst>
            </a:custGeom>
            <a:solidFill>
              <a:srgbClr val="ECEDEE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상품 사진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210031" y="6788075"/>
            <a:ext cx="1468166" cy="407941"/>
            <a:chOff x="0" y="0"/>
            <a:chExt cx="386677" cy="107441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386677" cy="107441"/>
            </a:xfrm>
            <a:custGeom>
              <a:avLst/>
              <a:gdLst/>
              <a:ahLst/>
              <a:cxnLst/>
              <a:rect r="r" b="b" t="t" l="l"/>
              <a:pathLst>
                <a:path h="107441" w="386677">
                  <a:moveTo>
                    <a:pt x="0" y="0"/>
                  </a:moveTo>
                  <a:lnTo>
                    <a:pt x="386677" y="0"/>
                  </a:lnTo>
                  <a:lnTo>
                    <a:pt x="386677" y="107441"/>
                  </a:lnTo>
                  <a:lnTo>
                    <a:pt x="0" y="107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이름/가격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602497" y="3573468"/>
            <a:ext cx="1291366" cy="430824"/>
            <a:chOff x="0" y="0"/>
            <a:chExt cx="340113" cy="113468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340113" cy="113468"/>
            </a:xfrm>
            <a:custGeom>
              <a:avLst/>
              <a:gdLst/>
              <a:ahLst/>
              <a:cxnLst/>
              <a:rect r="r" b="b" t="t" l="l"/>
              <a:pathLst>
                <a:path h="113468" w="340113">
                  <a:moveTo>
                    <a:pt x="0" y="0"/>
                  </a:moveTo>
                  <a:lnTo>
                    <a:pt x="340113" y="0"/>
                  </a:lnTo>
                  <a:lnTo>
                    <a:pt x="340113" y="113468"/>
                  </a:lnTo>
                  <a:lnTo>
                    <a:pt x="0" y="11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Inter Bold"/>
                </a:rPr>
                <a:t>카테고리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2504268" y="2174438"/>
            <a:ext cx="1358925" cy="686363"/>
            <a:chOff x="0" y="0"/>
            <a:chExt cx="357906" cy="180771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store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260976" y="2174438"/>
            <a:ext cx="1358925" cy="686363"/>
            <a:chOff x="0" y="0"/>
            <a:chExt cx="357906" cy="180771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brand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542045" y="4610578"/>
            <a:ext cx="1938561" cy="1946478"/>
            <a:chOff x="0" y="0"/>
            <a:chExt cx="510568" cy="512653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510568" cy="512653"/>
            </a:xfrm>
            <a:custGeom>
              <a:avLst/>
              <a:gdLst/>
              <a:ahLst/>
              <a:cxnLst/>
              <a:rect r="r" b="b" t="t" l="l"/>
              <a:pathLst>
                <a:path h="512653" w="510568">
                  <a:moveTo>
                    <a:pt x="0" y="0"/>
                  </a:moveTo>
                  <a:lnTo>
                    <a:pt x="510568" y="0"/>
                  </a:lnTo>
                  <a:lnTo>
                    <a:pt x="510568" y="512653"/>
                  </a:lnTo>
                  <a:lnTo>
                    <a:pt x="0" y="512653"/>
                  </a:lnTo>
                  <a:close/>
                </a:path>
              </a:pathLst>
            </a:custGeom>
            <a:solidFill>
              <a:srgbClr val="ECEDEE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상품 사진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109256" y="4612235"/>
            <a:ext cx="1938561" cy="1946478"/>
            <a:chOff x="0" y="0"/>
            <a:chExt cx="510568" cy="512653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510568" cy="512653"/>
            </a:xfrm>
            <a:custGeom>
              <a:avLst/>
              <a:gdLst/>
              <a:ahLst/>
              <a:cxnLst/>
              <a:rect r="r" b="b" t="t" l="l"/>
              <a:pathLst>
                <a:path h="512653" w="510568">
                  <a:moveTo>
                    <a:pt x="0" y="0"/>
                  </a:moveTo>
                  <a:lnTo>
                    <a:pt x="510568" y="0"/>
                  </a:lnTo>
                  <a:lnTo>
                    <a:pt x="510568" y="512653"/>
                  </a:lnTo>
                  <a:lnTo>
                    <a:pt x="0" y="512653"/>
                  </a:lnTo>
                  <a:close/>
                </a:path>
              </a:pathLst>
            </a:custGeom>
            <a:solidFill>
              <a:srgbClr val="ECEDEE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상품 사진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1676467" y="4612235"/>
            <a:ext cx="1938561" cy="1946478"/>
            <a:chOff x="0" y="0"/>
            <a:chExt cx="510568" cy="512653"/>
          </a:xfrm>
        </p:grpSpPr>
        <p:sp>
          <p:nvSpPr>
            <p:cNvPr name="Freeform 48" id="48"/>
            <p:cNvSpPr/>
            <p:nvPr/>
          </p:nvSpPr>
          <p:spPr>
            <a:xfrm>
              <a:off x="0" y="0"/>
              <a:ext cx="510568" cy="512653"/>
            </a:xfrm>
            <a:custGeom>
              <a:avLst/>
              <a:gdLst/>
              <a:ahLst/>
              <a:cxnLst/>
              <a:rect r="r" b="b" t="t" l="l"/>
              <a:pathLst>
                <a:path h="512653" w="510568">
                  <a:moveTo>
                    <a:pt x="0" y="0"/>
                  </a:moveTo>
                  <a:lnTo>
                    <a:pt x="510568" y="0"/>
                  </a:lnTo>
                  <a:lnTo>
                    <a:pt x="510568" y="512653"/>
                  </a:lnTo>
                  <a:lnTo>
                    <a:pt x="0" y="512653"/>
                  </a:lnTo>
                  <a:close/>
                </a:path>
              </a:pathLst>
            </a:custGeom>
            <a:solidFill>
              <a:srgbClr val="ECEDEE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상품 사진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6960663" y="3573468"/>
            <a:ext cx="1291366" cy="430824"/>
            <a:chOff x="0" y="0"/>
            <a:chExt cx="340113" cy="113468"/>
          </a:xfrm>
        </p:grpSpPr>
        <p:sp>
          <p:nvSpPr>
            <p:cNvPr name="Freeform 51" id="51"/>
            <p:cNvSpPr/>
            <p:nvPr/>
          </p:nvSpPr>
          <p:spPr>
            <a:xfrm>
              <a:off x="0" y="0"/>
              <a:ext cx="340113" cy="113468"/>
            </a:xfrm>
            <a:custGeom>
              <a:avLst/>
              <a:gdLst/>
              <a:ahLst/>
              <a:cxnLst/>
              <a:rect r="r" b="b" t="t" l="l"/>
              <a:pathLst>
                <a:path h="113468" w="340113">
                  <a:moveTo>
                    <a:pt x="0" y="0"/>
                  </a:moveTo>
                  <a:lnTo>
                    <a:pt x="340113" y="0"/>
                  </a:lnTo>
                  <a:lnTo>
                    <a:pt x="340113" y="113468"/>
                  </a:lnTo>
                  <a:lnTo>
                    <a:pt x="0" y="11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Inter Bold"/>
                </a:rPr>
                <a:t>카테고리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9320800" y="3573468"/>
            <a:ext cx="1291366" cy="430824"/>
            <a:chOff x="0" y="0"/>
            <a:chExt cx="340113" cy="113468"/>
          </a:xfrm>
        </p:grpSpPr>
        <p:sp>
          <p:nvSpPr>
            <p:cNvPr name="Freeform 54" id="54"/>
            <p:cNvSpPr/>
            <p:nvPr/>
          </p:nvSpPr>
          <p:spPr>
            <a:xfrm>
              <a:off x="0" y="0"/>
              <a:ext cx="340113" cy="113468"/>
            </a:xfrm>
            <a:custGeom>
              <a:avLst/>
              <a:gdLst/>
              <a:ahLst/>
              <a:cxnLst/>
              <a:rect r="r" b="b" t="t" l="l"/>
              <a:pathLst>
                <a:path h="113468" w="340113">
                  <a:moveTo>
                    <a:pt x="0" y="0"/>
                  </a:moveTo>
                  <a:lnTo>
                    <a:pt x="340113" y="0"/>
                  </a:lnTo>
                  <a:lnTo>
                    <a:pt x="340113" y="113468"/>
                  </a:lnTo>
                  <a:lnTo>
                    <a:pt x="0" y="11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Inter Bold"/>
                </a:rPr>
                <a:t>카테고리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678966" y="3573468"/>
            <a:ext cx="1291366" cy="430824"/>
            <a:chOff x="0" y="0"/>
            <a:chExt cx="340113" cy="113468"/>
          </a:xfrm>
        </p:grpSpPr>
        <p:sp>
          <p:nvSpPr>
            <p:cNvPr name="Freeform 57" id="57"/>
            <p:cNvSpPr/>
            <p:nvPr/>
          </p:nvSpPr>
          <p:spPr>
            <a:xfrm>
              <a:off x="0" y="0"/>
              <a:ext cx="340113" cy="113468"/>
            </a:xfrm>
            <a:custGeom>
              <a:avLst/>
              <a:gdLst/>
              <a:ahLst/>
              <a:cxnLst/>
              <a:rect r="r" b="b" t="t" l="l"/>
              <a:pathLst>
                <a:path h="113468" w="340113">
                  <a:moveTo>
                    <a:pt x="0" y="0"/>
                  </a:moveTo>
                  <a:lnTo>
                    <a:pt x="340113" y="0"/>
                  </a:lnTo>
                  <a:lnTo>
                    <a:pt x="340113" y="113468"/>
                  </a:lnTo>
                  <a:lnTo>
                    <a:pt x="0" y="1134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ea typeface="Inter Bold"/>
                </a:rPr>
                <a:t>카테고리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1911665" y="6788075"/>
            <a:ext cx="1468166" cy="407941"/>
            <a:chOff x="0" y="0"/>
            <a:chExt cx="386677" cy="107441"/>
          </a:xfrm>
        </p:grpSpPr>
        <p:sp>
          <p:nvSpPr>
            <p:cNvPr name="Freeform 60" id="60"/>
            <p:cNvSpPr/>
            <p:nvPr/>
          </p:nvSpPr>
          <p:spPr>
            <a:xfrm>
              <a:off x="0" y="0"/>
              <a:ext cx="386677" cy="107441"/>
            </a:xfrm>
            <a:custGeom>
              <a:avLst/>
              <a:gdLst/>
              <a:ahLst/>
              <a:cxnLst/>
              <a:rect r="r" b="b" t="t" l="l"/>
              <a:pathLst>
                <a:path h="107441" w="386677">
                  <a:moveTo>
                    <a:pt x="0" y="0"/>
                  </a:moveTo>
                  <a:lnTo>
                    <a:pt x="386677" y="0"/>
                  </a:lnTo>
                  <a:lnTo>
                    <a:pt x="386677" y="107441"/>
                  </a:lnTo>
                  <a:lnTo>
                    <a:pt x="0" y="107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61" id="6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이름/가격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9344454" y="6788075"/>
            <a:ext cx="1468166" cy="407941"/>
            <a:chOff x="0" y="0"/>
            <a:chExt cx="386677" cy="107441"/>
          </a:xfrm>
        </p:grpSpPr>
        <p:sp>
          <p:nvSpPr>
            <p:cNvPr name="Freeform 63" id="63"/>
            <p:cNvSpPr/>
            <p:nvPr/>
          </p:nvSpPr>
          <p:spPr>
            <a:xfrm>
              <a:off x="0" y="0"/>
              <a:ext cx="386677" cy="107441"/>
            </a:xfrm>
            <a:custGeom>
              <a:avLst/>
              <a:gdLst/>
              <a:ahLst/>
              <a:cxnLst/>
              <a:rect r="r" b="b" t="t" l="l"/>
              <a:pathLst>
                <a:path h="107441" w="386677">
                  <a:moveTo>
                    <a:pt x="0" y="0"/>
                  </a:moveTo>
                  <a:lnTo>
                    <a:pt x="386677" y="0"/>
                  </a:lnTo>
                  <a:lnTo>
                    <a:pt x="386677" y="107441"/>
                  </a:lnTo>
                  <a:lnTo>
                    <a:pt x="0" y="107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64" id="6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이름/가격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6872263" y="6788075"/>
            <a:ext cx="1468166" cy="407941"/>
            <a:chOff x="0" y="0"/>
            <a:chExt cx="386677" cy="107441"/>
          </a:xfrm>
        </p:grpSpPr>
        <p:sp>
          <p:nvSpPr>
            <p:cNvPr name="Freeform 66" id="66"/>
            <p:cNvSpPr/>
            <p:nvPr/>
          </p:nvSpPr>
          <p:spPr>
            <a:xfrm>
              <a:off x="0" y="0"/>
              <a:ext cx="386677" cy="107441"/>
            </a:xfrm>
            <a:custGeom>
              <a:avLst/>
              <a:gdLst/>
              <a:ahLst/>
              <a:cxnLst/>
              <a:rect r="r" b="b" t="t" l="l"/>
              <a:pathLst>
                <a:path h="107441" w="386677">
                  <a:moveTo>
                    <a:pt x="0" y="0"/>
                  </a:moveTo>
                  <a:lnTo>
                    <a:pt x="386677" y="0"/>
                  </a:lnTo>
                  <a:lnTo>
                    <a:pt x="386677" y="107441"/>
                  </a:lnTo>
                  <a:lnTo>
                    <a:pt x="0" y="107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이름/가격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09334"/>
            <a:ext cx="16161112" cy="7348966"/>
            <a:chOff x="0" y="0"/>
            <a:chExt cx="4256425" cy="19355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6425" cy="1935530"/>
            </a:xfrm>
            <a:custGeom>
              <a:avLst/>
              <a:gdLst/>
              <a:ahLst/>
              <a:cxnLst/>
              <a:rect r="r" b="b" t="t" l="l"/>
              <a:pathLst>
                <a:path h="1935530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935530"/>
                  </a:lnTo>
                  <a:lnTo>
                    <a:pt x="0" y="1935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09334"/>
            <a:ext cx="16161112" cy="1111684"/>
            <a:chOff x="0" y="0"/>
            <a:chExt cx="4256425" cy="2927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4312" y="1028700"/>
            <a:ext cx="5515500" cy="591950"/>
            <a:chOff x="0" y="0"/>
            <a:chExt cx="1452642" cy="1559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52642" cy="155904"/>
            </a:xfrm>
            <a:custGeom>
              <a:avLst/>
              <a:gdLst/>
              <a:ahLst/>
              <a:cxnLst/>
              <a:rect r="r" b="b" t="t" l="l"/>
              <a:pathLst>
                <a:path h="155904" w="1452642">
                  <a:moveTo>
                    <a:pt x="0" y="0"/>
                  </a:moveTo>
                  <a:lnTo>
                    <a:pt x="1452642" y="0"/>
                  </a:lnTo>
                  <a:lnTo>
                    <a:pt x="1452642" y="155904"/>
                  </a:lnTo>
                  <a:lnTo>
                    <a:pt x="0" y="155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로그인 / 회원가입 / 장바구니 / 고객센터 / 언어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6346" y="2069551"/>
            <a:ext cx="3005820" cy="791251"/>
            <a:chOff x="0" y="0"/>
            <a:chExt cx="791656" cy="20839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91656" cy="208395"/>
            </a:xfrm>
            <a:custGeom>
              <a:avLst/>
              <a:gdLst/>
              <a:ahLst/>
              <a:cxnLst/>
              <a:rect r="r" b="b" t="t" l="l"/>
              <a:pathLst>
                <a:path h="208395" w="791656">
                  <a:moveTo>
                    <a:pt x="0" y="0"/>
                  </a:moveTo>
                  <a:lnTo>
                    <a:pt x="791656" y="0"/>
                  </a:lnTo>
                  <a:lnTo>
                    <a:pt x="79165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</a:rPr>
                <a:t>Brand name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146616"/>
            <a:ext cx="16161112" cy="1111684"/>
            <a:chOff x="0" y="0"/>
            <a:chExt cx="4256425" cy="29278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회사 정보 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400" y="8479182"/>
            <a:ext cx="446552" cy="44655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WIREFRAME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934225" y="2174438"/>
            <a:ext cx="1358925" cy="686363"/>
            <a:chOff x="0" y="0"/>
            <a:chExt cx="357906" cy="180771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shop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926491" y="2174438"/>
            <a:ext cx="1263452" cy="686363"/>
            <a:chOff x="0" y="0"/>
            <a:chExt cx="332761" cy="180771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332761" cy="180771"/>
            </a:xfrm>
            <a:custGeom>
              <a:avLst/>
              <a:gdLst/>
              <a:ahLst/>
              <a:cxnLst/>
              <a:rect r="r" b="b" t="t" l="l"/>
              <a:pathLst>
                <a:path h="180771" w="332761">
                  <a:moveTo>
                    <a:pt x="0" y="0"/>
                  </a:moveTo>
                  <a:lnTo>
                    <a:pt x="332761" y="0"/>
                  </a:lnTo>
                  <a:lnTo>
                    <a:pt x="332761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event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5056793" y="9486900"/>
            <a:ext cx="2202507" cy="4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365">
                <a:solidFill>
                  <a:srgbClr val="504C44"/>
                </a:solidFill>
                <a:ea typeface="Inter"/>
              </a:rPr>
              <a:t>상품 상세 페이지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4454406" y="3868846"/>
            <a:ext cx="4318563" cy="3941833"/>
            <a:chOff x="0" y="0"/>
            <a:chExt cx="1137399" cy="1038178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137399" cy="1038178"/>
            </a:xfrm>
            <a:custGeom>
              <a:avLst/>
              <a:gdLst/>
              <a:ahLst/>
              <a:cxnLst/>
              <a:rect r="r" b="b" t="t" l="l"/>
              <a:pathLst>
                <a:path h="1038178" w="1137399">
                  <a:moveTo>
                    <a:pt x="0" y="0"/>
                  </a:moveTo>
                  <a:lnTo>
                    <a:pt x="1137399" y="0"/>
                  </a:lnTo>
                  <a:lnTo>
                    <a:pt x="1137399" y="1038178"/>
                  </a:lnTo>
                  <a:lnTo>
                    <a:pt x="0" y="1038178"/>
                  </a:lnTo>
                  <a:close/>
                </a:path>
              </a:pathLst>
            </a:custGeom>
            <a:solidFill>
              <a:srgbClr val="ECEDEE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ea typeface="Inter"/>
                </a:rPr>
                <a:t>상품 사진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144000" y="7019429"/>
            <a:ext cx="4056014" cy="791251"/>
            <a:chOff x="0" y="0"/>
            <a:chExt cx="1068251" cy="208395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1068251" cy="208395"/>
            </a:xfrm>
            <a:custGeom>
              <a:avLst/>
              <a:gdLst/>
              <a:ahLst/>
              <a:cxnLst/>
              <a:rect r="r" b="b" t="t" l="l"/>
              <a:pathLst>
                <a:path h="208395" w="1068251">
                  <a:moveTo>
                    <a:pt x="0" y="0"/>
                  </a:moveTo>
                  <a:lnTo>
                    <a:pt x="1068251" y="0"/>
                  </a:lnTo>
                  <a:lnTo>
                    <a:pt x="1068251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DFD89A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ea typeface="Inter"/>
                </a:rPr>
                <a:t>구매 / 장바구니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144000" y="3868846"/>
            <a:ext cx="4056014" cy="2921983"/>
            <a:chOff x="0" y="0"/>
            <a:chExt cx="1068251" cy="769576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068251" cy="769576"/>
            </a:xfrm>
            <a:custGeom>
              <a:avLst/>
              <a:gdLst/>
              <a:ahLst/>
              <a:cxnLst/>
              <a:rect r="r" b="b" t="t" l="l"/>
              <a:pathLst>
                <a:path h="769576" w="1068251">
                  <a:moveTo>
                    <a:pt x="0" y="0"/>
                  </a:moveTo>
                  <a:lnTo>
                    <a:pt x="1068251" y="0"/>
                  </a:lnTo>
                  <a:lnTo>
                    <a:pt x="1068251" y="769576"/>
                  </a:lnTo>
                  <a:lnTo>
                    <a:pt x="0" y="769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Inter"/>
                </a:rPr>
                <a:t>배너 따라 변경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144000" y="3868846"/>
            <a:ext cx="4056014" cy="791251"/>
            <a:chOff x="0" y="0"/>
            <a:chExt cx="1068251" cy="208395"/>
          </a:xfrm>
        </p:grpSpPr>
        <p:sp>
          <p:nvSpPr>
            <p:cNvPr name="Freeform 36" id="36"/>
            <p:cNvSpPr/>
            <p:nvPr/>
          </p:nvSpPr>
          <p:spPr>
            <a:xfrm>
              <a:off x="0" y="0"/>
              <a:ext cx="1068251" cy="208395"/>
            </a:xfrm>
            <a:custGeom>
              <a:avLst/>
              <a:gdLst/>
              <a:ahLst/>
              <a:cxnLst/>
              <a:rect r="r" b="b" t="t" l="l"/>
              <a:pathLst>
                <a:path h="208395" w="1068251">
                  <a:moveTo>
                    <a:pt x="0" y="0"/>
                  </a:moveTo>
                  <a:lnTo>
                    <a:pt x="1068251" y="0"/>
                  </a:lnTo>
                  <a:lnTo>
                    <a:pt x="1068251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상세설명/ 성분/ 배송안내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2504268" y="2174438"/>
            <a:ext cx="1358925" cy="686363"/>
            <a:chOff x="0" y="0"/>
            <a:chExt cx="357906" cy="180771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store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60976" y="2174438"/>
            <a:ext cx="1358925" cy="686363"/>
            <a:chOff x="0" y="0"/>
            <a:chExt cx="357906" cy="180771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brand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879292"/>
            <a:ext cx="16161112" cy="7348966"/>
            <a:chOff x="0" y="0"/>
            <a:chExt cx="4256425" cy="19355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6425" cy="1935530"/>
            </a:xfrm>
            <a:custGeom>
              <a:avLst/>
              <a:gdLst/>
              <a:ahLst/>
              <a:cxnLst/>
              <a:rect r="r" b="b" t="t" l="l"/>
              <a:pathLst>
                <a:path h="1935530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935530"/>
                  </a:lnTo>
                  <a:lnTo>
                    <a:pt x="0" y="1935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09334"/>
            <a:ext cx="16161112" cy="1111684"/>
            <a:chOff x="0" y="0"/>
            <a:chExt cx="4256425" cy="2927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4312" y="1028700"/>
            <a:ext cx="5515500" cy="591950"/>
            <a:chOff x="0" y="0"/>
            <a:chExt cx="1452642" cy="1559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52642" cy="155904"/>
            </a:xfrm>
            <a:custGeom>
              <a:avLst/>
              <a:gdLst/>
              <a:ahLst/>
              <a:cxnLst/>
              <a:rect r="r" b="b" t="t" l="l"/>
              <a:pathLst>
                <a:path h="155904" w="1452642">
                  <a:moveTo>
                    <a:pt x="0" y="0"/>
                  </a:moveTo>
                  <a:lnTo>
                    <a:pt x="1452642" y="0"/>
                  </a:lnTo>
                  <a:lnTo>
                    <a:pt x="1452642" y="155904"/>
                  </a:lnTo>
                  <a:lnTo>
                    <a:pt x="0" y="155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로그인 / 회원가입 / 장바구니 / 고객센터 / 언어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6346" y="2069551"/>
            <a:ext cx="3005820" cy="791251"/>
            <a:chOff x="0" y="0"/>
            <a:chExt cx="791656" cy="20839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91656" cy="208395"/>
            </a:xfrm>
            <a:custGeom>
              <a:avLst/>
              <a:gdLst/>
              <a:ahLst/>
              <a:cxnLst/>
              <a:rect r="r" b="b" t="t" l="l"/>
              <a:pathLst>
                <a:path h="208395" w="791656">
                  <a:moveTo>
                    <a:pt x="0" y="0"/>
                  </a:moveTo>
                  <a:lnTo>
                    <a:pt x="791656" y="0"/>
                  </a:lnTo>
                  <a:lnTo>
                    <a:pt x="79165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</a:rPr>
                <a:t>Brand name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146616"/>
            <a:ext cx="16161112" cy="1111684"/>
            <a:chOff x="0" y="0"/>
            <a:chExt cx="4256425" cy="29278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회사 정보 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400" y="8479182"/>
            <a:ext cx="446552" cy="446552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5934225" y="2174438"/>
            <a:ext cx="1358925" cy="686363"/>
            <a:chOff x="0" y="0"/>
            <a:chExt cx="357906" cy="180771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shop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26491" y="2174438"/>
            <a:ext cx="1263452" cy="686363"/>
            <a:chOff x="0" y="0"/>
            <a:chExt cx="332761" cy="180771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332761" cy="180771"/>
            </a:xfrm>
            <a:custGeom>
              <a:avLst/>
              <a:gdLst/>
              <a:ahLst/>
              <a:cxnLst/>
              <a:rect r="r" b="b" t="t" l="l"/>
              <a:pathLst>
                <a:path h="180771" w="332761">
                  <a:moveTo>
                    <a:pt x="0" y="0"/>
                  </a:moveTo>
                  <a:lnTo>
                    <a:pt x="332761" y="0"/>
                  </a:lnTo>
                  <a:lnTo>
                    <a:pt x="332761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event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95515" y="4450399"/>
            <a:ext cx="4318563" cy="1386202"/>
            <a:chOff x="0" y="0"/>
            <a:chExt cx="1137399" cy="3650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137399" cy="365090"/>
            </a:xfrm>
            <a:custGeom>
              <a:avLst/>
              <a:gdLst/>
              <a:ahLst/>
              <a:cxnLst/>
              <a:rect r="r" b="b" t="t" l="l"/>
              <a:pathLst>
                <a:path h="365090" w="1137399">
                  <a:moveTo>
                    <a:pt x="0" y="0"/>
                  </a:moveTo>
                  <a:lnTo>
                    <a:pt x="1137399" y="0"/>
                  </a:lnTo>
                  <a:lnTo>
                    <a:pt x="1137399" y="365090"/>
                  </a:lnTo>
                  <a:lnTo>
                    <a:pt x="0" y="365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6995515" y="4450399"/>
            <a:ext cx="4318563" cy="718170"/>
            <a:chOff x="0" y="0"/>
            <a:chExt cx="1137399" cy="189148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1137399" cy="189148"/>
            </a:xfrm>
            <a:custGeom>
              <a:avLst/>
              <a:gdLst/>
              <a:ahLst/>
              <a:cxnLst/>
              <a:rect r="r" b="b" t="t" l="l"/>
              <a:pathLst>
                <a:path h="189148" w="1137399">
                  <a:moveTo>
                    <a:pt x="0" y="0"/>
                  </a:moveTo>
                  <a:lnTo>
                    <a:pt x="1137399" y="0"/>
                  </a:lnTo>
                  <a:lnTo>
                    <a:pt x="1137399" y="189148"/>
                  </a:lnTo>
                  <a:lnTo>
                    <a:pt x="0" y="1891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Inter"/>
                </a:rPr>
                <a:t>로그인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56078" y="6055889"/>
            <a:ext cx="538164" cy="538164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251417" y="6045769"/>
            <a:ext cx="558403" cy="558403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606346" y="6045769"/>
            <a:ext cx="538164" cy="538164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 rot="0">
            <a:off x="4260976" y="2174438"/>
            <a:ext cx="1358925" cy="686363"/>
            <a:chOff x="0" y="0"/>
            <a:chExt cx="357906" cy="180771"/>
          </a:xfrm>
        </p:grpSpPr>
        <p:sp>
          <p:nvSpPr>
            <p:cNvPr name="Freeform 34" id="34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brand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504268" y="2174438"/>
            <a:ext cx="1358925" cy="686363"/>
            <a:chOff x="0" y="0"/>
            <a:chExt cx="357906" cy="180771"/>
          </a:xfrm>
        </p:grpSpPr>
        <p:sp>
          <p:nvSpPr>
            <p:cNvPr name="Freeform 37" id="37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store</a:t>
              </a:r>
            </a:p>
          </p:txBody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02561" y="5902995"/>
            <a:ext cx="877677" cy="877677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80237" y="5337126"/>
            <a:ext cx="325177" cy="216649"/>
          </a:xfrm>
          <a:prstGeom prst="rect">
            <a:avLst/>
          </a:prstGeom>
        </p:spPr>
      </p:pic>
      <p:sp>
        <p:nvSpPr>
          <p:cNvPr name="TextBox 41" id="41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WIREFRAME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073797" y="9429750"/>
            <a:ext cx="2116015" cy="4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365">
                <a:solidFill>
                  <a:srgbClr val="504C44"/>
                </a:solidFill>
                <a:ea typeface="Inter"/>
              </a:rPr>
              <a:t>로그인 페이지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09334"/>
            <a:ext cx="16161112" cy="7348966"/>
            <a:chOff x="0" y="0"/>
            <a:chExt cx="4256425" cy="193553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4256425" cy="1935530"/>
            </a:xfrm>
            <a:custGeom>
              <a:avLst/>
              <a:gdLst/>
              <a:ahLst/>
              <a:cxnLst/>
              <a:rect r="r" b="b" t="t" l="l"/>
              <a:pathLst>
                <a:path h="1935530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1935530"/>
                  </a:lnTo>
                  <a:lnTo>
                    <a:pt x="0" y="19355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909334"/>
            <a:ext cx="16161112" cy="1111684"/>
            <a:chOff x="0" y="0"/>
            <a:chExt cx="4256425" cy="2927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4312" y="1028700"/>
            <a:ext cx="5515500" cy="591950"/>
            <a:chOff x="0" y="0"/>
            <a:chExt cx="1452642" cy="15590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452642" cy="155904"/>
            </a:xfrm>
            <a:custGeom>
              <a:avLst/>
              <a:gdLst/>
              <a:ahLst/>
              <a:cxnLst/>
              <a:rect r="r" b="b" t="t" l="l"/>
              <a:pathLst>
                <a:path h="155904" w="1452642">
                  <a:moveTo>
                    <a:pt x="0" y="0"/>
                  </a:moveTo>
                  <a:lnTo>
                    <a:pt x="1452642" y="0"/>
                  </a:lnTo>
                  <a:lnTo>
                    <a:pt x="1452642" y="155904"/>
                  </a:lnTo>
                  <a:lnTo>
                    <a:pt x="0" y="1559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로그인 / 회원가입 / 장바구니 / 고객센터 / 언어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606346" y="2069551"/>
            <a:ext cx="3005820" cy="791251"/>
            <a:chOff x="0" y="0"/>
            <a:chExt cx="791656" cy="208395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791656" cy="208395"/>
            </a:xfrm>
            <a:custGeom>
              <a:avLst/>
              <a:gdLst/>
              <a:ahLst/>
              <a:cxnLst/>
              <a:rect r="r" b="b" t="t" l="l"/>
              <a:pathLst>
                <a:path h="208395" w="791656">
                  <a:moveTo>
                    <a:pt x="0" y="0"/>
                  </a:moveTo>
                  <a:lnTo>
                    <a:pt x="791656" y="0"/>
                  </a:lnTo>
                  <a:lnTo>
                    <a:pt x="79165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Inter"/>
                </a:rPr>
                <a:t>Brand name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8146616"/>
            <a:ext cx="16161112" cy="1111684"/>
            <a:chOff x="0" y="0"/>
            <a:chExt cx="4256425" cy="29278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4256425" cy="292789"/>
            </a:xfrm>
            <a:custGeom>
              <a:avLst/>
              <a:gdLst/>
              <a:ahLst/>
              <a:cxnLst/>
              <a:rect r="r" b="b" t="t" l="l"/>
              <a:pathLst>
                <a:path h="292789" w="4256425">
                  <a:moveTo>
                    <a:pt x="0" y="0"/>
                  </a:moveTo>
                  <a:lnTo>
                    <a:pt x="4256425" y="0"/>
                  </a:lnTo>
                  <a:lnTo>
                    <a:pt x="4256425" y="292789"/>
                  </a:lnTo>
                  <a:lnTo>
                    <a:pt x="0" y="2927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ea typeface="Inter"/>
                </a:rPr>
                <a:t>회사 정보 </a:t>
              </a: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4400" y="8479182"/>
            <a:ext cx="446552" cy="446552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5934225" y="2174438"/>
            <a:ext cx="1358925" cy="686363"/>
            <a:chOff x="0" y="0"/>
            <a:chExt cx="357906" cy="180771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shop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926491" y="2174438"/>
            <a:ext cx="1263452" cy="686363"/>
            <a:chOff x="0" y="0"/>
            <a:chExt cx="332761" cy="180771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332761" cy="180771"/>
            </a:xfrm>
            <a:custGeom>
              <a:avLst/>
              <a:gdLst/>
              <a:ahLst/>
              <a:cxnLst/>
              <a:rect r="r" b="b" t="t" l="l"/>
              <a:pathLst>
                <a:path h="180771" w="332761">
                  <a:moveTo>
                    <a:pt x="0" y="0"/>
                  </a:moveTo>
                  <a:lnTo>
                    <a:pt x="332761" y="0"/>
                  </a:lnTo>
                  <a:lnTo>
                    <a:pt x="332761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event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5391794" y="4660097"/>
            <a:ext cx="7808221" cy="2921983"/>
            <a:chOff x="0" y="0"/>
            <a:chExt cx="2056486" cy="769576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2056486" cy="769576"/>
            </a:xfrm>
            <a:custGeom>
              <a:avLst/>
              <a:gdLst/>
              <a:ahLst/>
              <a:cxnLst/>
              <a:rect r="r" b="b" t="t" l="l"/>
              <a:pathLst>
                <a:path h="769576" w="2056486">
                  <a:moveTo>
                    <a:pt x="0" y="0"/>
                  </a:moveTo>
                  <a:lnTo>
                    <a:pt x="2056486" y="0"/>
                  </a:lnTo>
                  <a:lnTo>
                    <a:pt x="2056486" y="769576"/>
                  </a:lnTo>
                  <a:lnTo>
                    <a:pt x="0" y="769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ea typeface="Inter"/>
                </a:rPr>
                <a:t>예상 F&amp;Q 모음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391794" y="3868846"/>
            <a:ext cx="7808221" cy="791251"/>
            <a:chOff x="0" y="0"/>
            <a:chExt cx="2056486" cy="208395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2056486" cy="208395"/>
            </a:xfrm>
            <a:custGeom>
              <a:avLst/>
              <a:gdLst/>
              <a:ahLst/>
              <a:cxnLst/>
              <a:rect r="r" b="b" t="t" l="l"/>
              <a:pathLst>
                <a:path h="208395" w="2056486">
                  <a:moveTo>
                    <a:pt x="0" y="0"/>
                  </a:moveTo>
                  <a:lnTo>
                    <a:pt x="2056486" y="0"/>
                  </a:lnTo>
                  <a:lnTo>
                    <a:pt x="2056486" y="208395"/>
                  </a:lnTo>
                  <a:lnTo>
                    <a:pt x="0" y="208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ea typeface="Inter"/>
                </a:rPr>
                <a:t>자주 묻는 질문 검색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7675" y="6953137"/>
            <a:ext cx="534601" cy="628942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7567" t="0" r="0" b="0"/>
          <a:stretch>
            <a:fillRect/>
          </a:stretch>
        </p:blipFill>
        <p:spPr>
          <a:xfrm flipH="false" flipV="false" rot="0">
            <a:off x="2327393" y="6988497"/>
            <a:ext cx="695841" cy="593582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WIREFRAME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5659393" y="9429750"/>
            <a:ext cx="1530419" cy="4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11"/>
              </a:lnSpc>
            </a:pPr>
            <a:r>
              <a:rPr lang="en-US" sz="2365">
                <a:solidFill>
                  <a:srgbClr val="504C44"/>
                </a:solidFill>
                <a:latin typeface="Inter"/>
              </a:rPr>
              <a:t>cs페이지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4260976" y="2174438"/>
            <a:ext cx="1358925" cy="686363"/>
            <a:chOff x="0" y="0"/>
            <a:chExt cx="357906" cy="180771"/>
          </a:xfrm>
        </p:grpSpPr>
        <p:sp>
          <p:nvSpPr>
            <p:cNvPr name="Freeform 35" id="35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brand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504268" y="2174438"/>
            <a:ext cx="1358925" cy="686363"/>
            <a:chOff x="0" y="0"/>
            <a:chExt cx="357906" cy="180771"/>
          </a:xfrm>
        </p:grpSpPr>
        <p:sp>
          <p:nvSpPr>
            <p:cNvPr name="Freeform 38" id="38"/>
            <p:cNvSpPr/>
            <p:nvPr/>
          </p:nvSpPr>
          <p:spPr>
            <a:xfrm>
              <a:off x="0" y="0"/>
              <a:ext cx="357906" cy="180771"/>
            </a:xfrm>
            <a:custGeom>
              <a:avLst/>
              <a:gdLst/>
              <a:ahLst/>
              <a:cxnLst/>
              <a:rect r="r" b="b" t="t" l="l"/>
              <a:pathLst>
                <a:path h="180771" w="357906">
                  <a:moveTo>
                    <a:pt x="0" y="0"/>
                  </a:moveTo>
                  <a:lnTo>
                    <a:pt x="357906" y="0"/>
                  </a:lnTo>
                  <a:lnTo>
                    <a:pt x="357906" y="180771"/>
                  </a:lnTo>
                  <a:lnTo>
                    <a:pt x="0" y="18077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Inter"/>
                </a:rPr>
                <a:t>store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10693"/>
          <a:stretch>
            <a:fillRect/>
          </a:stretch>
        </p:blipFill>
        <p:spPr>
          <a:xfrm flipH="false" flipV="false" rot="0">
            <a:off x="3210247" y="1791649"/>
            <a:ext cx="11917691" cy="59868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10247" y="7778482"/>
            <a:ext cx="11917691" cy="780784"/>
            <a:chOff x="0" y="0"/>
            <a:chExt cx="3138816" cy="20563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38816" cy="205639"/>
            </a:xfrm>
            <a:custGeom>
              <a:avLst/>
              <a:gdLst/>
              <a:ahLst/>
              <a:cxnLst/>
              <a:rect r="r" b="b" t="t" l="l"/>
              <a:pathLst>
                <a:path h="205639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205639"/>
                  </a:lnTo>
                  <a:lnTo>
                    <a:pt x="0" y="205639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09183" y="8863486"/>
            <a:ext cx="487512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전체화면을 영상으로 채우며 다른 디자인은 단순하게 제작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0247" y="8863486"/>
            <a:ext cx="120388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main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43693" y="2280920"/>
            <a:ext cx="1762087" cy="6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  <a:spcBef>
                <a:spcPct val="0"/>
              </a:spcBef>
            </a:pPr>
            <a:r>
              <a:rPr lang="en-US" sz="3760">
                <a:solidFill>
                  <a:srgbClr val="FFFFFF"/>
                </a:solidFill>
                <a:latin typeface="Playlist Script"/>
              </a:rPr>
              <a:t>?KAPLA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2687" y="2563453"/>
            <a:ext cx="1121104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?Shop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4354" y="2604339"/>
            <a:ext cx="116982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?Event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2562" y="2563453"/>
            <a:ext cx="124288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?Brand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8149" y="2604339"/>
            <a:ext cx="119555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3699" y="2009431"/>
            <a:ext cx="84304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?Login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49137" y="2009431"/>
            <a:ext cx="68232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Join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1384" y="2009431"/>
            <a:ext cx="86004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?Cart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3913" y="2009431"/>
            <a:ext cx="1124025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Language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2687" y="792122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1088" y="2553928"/>
            <a:ext cx="130411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4885497" y="3412098"/>
            <a:ext cx="2055592" cy="453134"/>
            <a:chOff x="0" y="0"/>
            <a:chExt cx="541390" cy="119344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1390" cy="119344"/>
            </a:xfrm>
            <a:custGeom>
              <a:avLst/>
              <a:gdLst/>
              <a:ahLst/>
              <a:cxnLst/>
              <a:rect r="r" b="b" t="t" l="l"/>
              <a:pathLst>
                <a:path h="119344" w="541390">
                  <a:moveTo>
                    <a:pt x="0" y="0"/>
                  </a:moveTo>
                  <a:lnTo>
                    <a:pt x="541390" y="0"/>
                  </a:lnTo>
                  <a:lnTo>
                    <a:pt x="541390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Inter Bold"/>
                </a:rPr>
                <a:t>About us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511909" y="3865232"/>
            <a:ext cx="7264181" cy="3714977"/>
            <a:chOff x="0" y="0"/>
            <a:chExt cx="1913200" cy="97843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913200" cy="978430"/>
            </a:xfrm>
            <a:custGeom>
              <a:avLst/>
              <a:gdLst/>
              <a:ahLst/>
              <a:cxnLst/>
              <a:rect r="r" b="b" t="t" l="l"/>
              <a:pathLst>
                <a:path h="978430" w="1913200">
                  <a:moveTo>
                    <a:pt x="0" y="0"/>
                  </a:moveTo>
                  <a:lnTo>
                    <a:pt x="1913200" y="0"/>
                  </a:lnTo>
                  <a:lnTo>
                    <a:pt x="1913200" y="978430"/>
                  </a:lnTo>
                  <a:lnTo>
                    <a:pt x="0" y="978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 Bold"/>
                </a:rPr>
                <a:t>MANIFESTO</a:t>
              </a:r>
            </a:p>
            <a:p>
              <a:pPr algn="just">
                <a:lnSpc>
                  <a:spcPts val="1400"/>
                </a:lnSpc>
              </a:pP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believe...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that there are too many bottles of perfume and not enough soulful fragrances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the soul of a fragrance comes from the intention with which it is created and the attention with which it is prepared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fine perfumery must create a shock - the shock of the new, combined with the shock of the intimately familiar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that fine perfumery must be irreverent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it is more humane to test cosmetics on New Yorkers than on animals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celebrities should pay full price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the future of luxury (hence of perfumery) lies in craftsmanship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in the soulful power of thoughtful hands: hand-picked roses, hand-poured candles, hand-formulated perfumes and handshake agreements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in the passionate souls who work close to us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in Hafiz's take on life : "Act great, dear. Always act great"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New York made us this way, with a dose of Wabi-Sabi and a few lines from Thoreau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we/you should put away our modern tools and take the time to smell the roses along the way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We believe that we are only young once, but we can be immature forever</a:t>
              </a: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And we believe that explanation kills art. Therefore, forget about all of this !</a:t>
              </a:r>
            </a:p>
            <a:p>
              <a:pPr algn="just">
                <a:lnSpc>
                  <a:spcPts val="14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81354" y="88678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brand page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13292" y="2553928"/>
            <a:ext cx="1304397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61199" y="8867856"/>
            <a:ext cx="294689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+ 큰 사이즈의 아트 이미지 활용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4000"/>
          </a:blip>
          <a:srcRect l="0" t="0" r="0" b="0"/>
          <a:stretch>
            <a:fillRect/>
          </a:stretch>
        </p:blipFill>
        <p:spPr>
          <a:xfrm flipH="false" flipV="false" rot="0">
            <a:off x="12325729" y="2287902"/>
            <a:ext cx="4615845" cy="586308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46482" y="3492605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82366" y="4844794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moodboard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46482" y="47025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82366" y="6057644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information architecture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6482" y="591538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82366" y="7270494"/>
            <a:ext cx="582711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wireflame / mockup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46482" y="7128237"/>
            <a:ext cx="1135110" cy="92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3"/>
              </a:lnSpc>
            </a:pPr>
            <a:r>
              <a:rPr lang="en-US" sz="5423">
                <a:solidFill>
                  <a:srgbClr val="504C44">
                    <a:alpha val="19608"/>
                  </a:srgbClr>
                </a:solidFill>
                <a:latin typeface="Inter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21981" y="2163050"/>
            <a:ext cx="9244012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799">
                <a:solidFill>
                  <a:srgbClr val="504C44"/>
                </a:solidFill>
                <a:latin typeface="Baskerville Display PT"/>
              </a:rPr>
              <a:t>TABLE OF CONTENTS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82366" y="3719967"/>
            <a:ext cx="5827114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제품기획, 시장분석</a:t>
            </a:r>
          </a:p>
          <a:p>
            <a:pPr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13404" y="6112558"/>
            <a:ext cx="2300408" cy="453134"/>
            <a:chOff x="0" y="0"/>
            <a:chExt cx="605869" cy="11934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605869" cy="119344"/>
            </a:xfrm>
            <a:custGeom>
              <a:avLst/>
              <a:gdLst/>
              <a:ahLst/>
              <a:cxnLst/>
              <a:rect r="r" b="b" t="t" l="l"/>
              <a:pathLst>
                <a:path h="119344" w="605869">
                  <a:moveTo>
                    <a:pt x="0" y="0"/>
                  </a:moveTo>
                  <a:lnTo>
                    <a:pt x="605869" y="0"/>
                  </a:lnTo>
                  <a:lnTo>
                    <a:pt x="605869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F434E"/>
                  </a:solidFill>
                  <a:ea typeface="Inter Bold"/>
                </a:rPr>
                <a:t>무더운 날씨에 지친 당신을위해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197338" y="2553928"/>
            <a:ext cx="1091749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1595342" y="3638665"/>
            <a:ext cx="2055592" cy="453134"/>
            <a:chOff x="0" y="0"/>
            <a:chExt cx="541390" cy="119344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541390" cy="119344"/>
            </a:xfrm>
            <a:custGeom>
              <a:avLst/>
              <a:gdLst/>
              <a:ahLst/>
              <a:cxnLst/>
              <a:rect r="r" b="b" t="t" l="l"/>
              <a:pathLst>
                <a:path h="119344" w="541390">
                  <a:moveTo>
                    <a:pt x="0" y="0"/>
                  </a:moveTo>
                  <a:lnTo>
                    <a:pt x="541390" y="0"/>
                  </a:lnTo>
                  <a:lnTo>
                    <a:pt x="541390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352C23"/>
                  </a:solidFill>
                  <a:ea typeface="Inter Bold"/>
                </a:rPr>
                <a:t>서서히 느껴지는 산뜻함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114544" y="5825863"/>
            <a:ext cx="1565887" cy="286695"/>
            <a:chOff x="0" y="0"/>
            <a:chExt cx="412415" cy="75508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12415" cy="75508"/>
            </a:xfrm>
            <a:custGeom>
              <a:avLst/>
              <a:gdLst/>
              <a:ahLst/>
              <a:cxnLst/>
              <a:rect r="r" b="b" t="t" l="l"/>
              <a:pathLst>
                <a:path h="75508" w="412415">
                  <a:moveTo>
                    <a:pt x="0" y="0"/>
                  </a:moveTo>
                  <a:lnTo>
                    <a:pt x="412415" y="0"/>
                  </a:lnTo>
                  <a:lnTo>
                    <a:pt x="412415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Kapla Polish Bomb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518818" y="4091799"/>
            <a:ext cx="5037258" cy="3328188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08510" y="3721884"/>
            <a:ext cx="3505302" cy="231600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81354" y="88678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?event page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61161" y="2553928"/>
            <a:ext cx="1251800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37447" y="2586559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94885" y="8867856"/>
            <a:ext cx="4289862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사진 클릭시 이벤트 제품 판매(=상품리스트 페이지)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82802" y="2553928"/>
            <a:ext cx="1157224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5834551" y="7299715"/>
            <a:ext cx="6386382" cy="286695"/>
            <a:chOff x="0" y="0"/>
            <a:chExt cx="1682010" cy="75508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682010" cy="75508"/>
            </a:xfrm>
            <a:custGeom>
              <a:avLst/>
              <a:gdLst/>
              <a:ahLst/>
              <a:cxnLst/>
              <a:rect r="r" b="b" t="t" l="l"/>
              <a:pathLst>
                <a:path h="75508" w="1682010">
                  <a:moveTo>
                    <a:pt x="0" y="0"/>
                  </a:moveTo>
                  <a:lnTo>
                    <a:pt x="1682010" y="0"/>
                  </a:lnTo>
                  <a:lnTo>
                    <a:pt x="1682010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r">
                <a:lnSpc>
                  <a:spcPts val="1120"/>
                </a:lnSpc>
              </a:pPr>
              <a:r>
                <a:rPr lang="en-US" sz="800">
                  <a:solidFill>
                    <a:srgbClr val="72787C"/>
                  </a:solidFill>
                  <a:latin typeface="Inter"/>
                </a:rPr>
                <a:t>ADRESS</a:t>
              </a:r>
              <a:r>
                <a:rPr lang="en-US" sz="800">
                  <a:solidFill>
                    <a:srgbClr val="000000"/>
                  </a:solidFill>
                  <a:latin typeface="Inter"/>
                </a:rPr>
                <a:t> 서울 도봉구 둘리길 둘리뮤지엄 2층 카플라  </a:t>
              </a:r>
              <a:r>
                <a:rPr lang="en-US" sz="800">
                  <a:solidFill>
                    <a:srgbClr val="72787C"/>
                  </a:solidFill>
                  <a:latin typeface="Inter"/>
                </a:rPr>
                <a:t>TEL.</a:t>
              </a:r>
              <a:r>
                <a:rPr lang="en-US" sz="800">
                  <a:solidFill>
                    <a:srgbClr val="000000"/>
                  </a:solidFill>
                  <a:latin typeface="Inter"/>
                </a:rPr>
                <a:t> 010-2601-2286  </a:t>
              </a:r>
              <a:r>
                <a:rPr lang="en-US" sz="800">
                  <a:solidFill>
                    <a:srgbClr val="72787C"/>
                  </a:solidFill>
                  <a:latin typeface="Inter"/>
                </a:rPr>
                <a:t>EMAIL.</a:t>
              </a:r>
              <a:r>
                <a:rPr lang="en-US" sz="800">
                  <a:solidFill>
                    <a:srgbClr val="000000"/>
                  </a:solidFill>
                  <a:latin typeface="Inter"/>
                </a:rPr>
                <a:t> vison901@naver.com</a:t>
              </a: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34551" y="3847348"/>
            <a:ext cx="6386382" cy="336238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81354" y="88678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store page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26160" y="2553928"/>
            <a:ext cx="105664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23542" y="3410437"/>
            <a:ext cx="1808400" cy="26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8"/>
              </a:lnSpc>
              <a:spcBef>
                <a:spcPct val="0"/>
              </a:spcBef>
            </a:pPr>
            <a:r>
              <a:rPr lang="en-US" sz="1548">
                <a:solidFill>
                  <a:srgbClr val="000000"/>
                </a:solidFill>
                <a:latin typeface="Inter"/>
              </a:rPr>
              <a:t>?오시는 길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82802" y="2553928"/>
            <a:ext cx="1157224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7319"/>
          <a:stretch>
            <a:fillRect/>
          </a:stretch>
        </p:blipFill>
        <p:spPr>
          <a:xfrm flipH="false" flipV="false" rot="0">
            <a:off x="6640843" y="3348985"/>
            <a:ext cx="5006314" cy="404004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321375" y="3415456"/>
            <a:ext cx="1233671" cy="89955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81354" y="88678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cs page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26160" y="2553928"/>
            <a:ext cx="105664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73000"/>
          </a:blip>
          <a:srcRect l="0" t="0" r="0" b="10693"/>
          <a:stretch>
            <a:fillRect/>
          </a:stretch>
        </p:blipFill>
        <p:spPr>
          <a:xfrm flipH="false" flipV="false" rot="0">
            <a:off x="3210247" y="1829226"/>
            <a:ext cx="11917691" cy="59868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10247" y="7778482"/>
            <a:ext cx="11917691" cy="780784"/>
            <a:chOff x="0" y="0"/>
            <a:chExt cx="3138816" cy="20563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38816" cy="205639"/>
            </a:xfrm>
            <a:custGeom>
              <a:avLst/>
              <a:gdLst/>
              <a:ahLst/>
              <a:cxnLst/>
              <a:rect r="r" b="b" t="t" l="l"/>
              <a:pathLst>
                <a:path h="205639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205639"/>
                  </a:lnTo>
                  <a:lnTo>
                    <a:pt x="0" y="205639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195246" y="3179173"/>
            <a:ext cx="3658981" cy="392865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0247" y="8863486"/>
            <a:ext cx="120388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Login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1213" y="2305512"/>
            <a:ext cx="1762087" cy="6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  <a:spcBef>
                <a:spcPct val="0"/>
              </a:spcBef>
            </a:pPr>
            <a:r>
              <a:rPr lang="en-US" sz="3760">
                <a:solidFill>
                  <a:srgbClr val="FFFFFF"/>
                </a:solidFill>
                <a:latin typeface="Playlist Script"/>
              </a:rPr>
              <a:t>?KAPLA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2687" y="2563453"/>
            <a:ext cx="1121104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?Shop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4354" y="2604339"/>
            <a:ext cx="116982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?Event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2562" y="2563453"/>
            <a:ext cx="124288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?Brand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8149" y="2604339"/>
            <a:ext cx="119555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3699" y="2009431"/>
            <a:ext cx="84304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?Login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49137" y="2009431"/>
            <a:ext cx="68232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Join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1384" y="2009431"/>
            <a:ext cx="86004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?Cart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3913" y="2009431"/>
            <a:ext cx="1124025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Language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2687" y="792122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09183" y="8863486"/>
            <a:ext cx="4875124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로그인을 누르면 새로운창이 뜨고 뒤에 창은 비활성화된다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73000"/>
          </a:blip>
          <a:srcRect l="0" t="0" r="0" b="10693"/>
          <a:stretch>
            <a:fillRect/>
          </a:stretch>
        </p:blipFill>
        <p:spPr>
          <a:xfrm flipH="false" flipV="false" rot="0">
            <a:off x="3210247" y="1829226"/>
            <a:ext cx="11917691" cy="59868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10247" y="7778482"/>
            <a:ext cx="11917691" cy="780784"/>
            <a:chOff x="0" y="0"/>
            <a:chExt cx="3138816" cy="20563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38816" cy="205639"/>
            </a:xfrm>
            <a:custGeom>
              <a:avLst/>
              <a:gdLst/>
              <a:ahLst/>
              <a:cxnLst/>
              <a:rect r="r" b="b" t="t" l="l"/>
              <a:pathLst>
                <a:path h="205639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205639"/>
                  </a:lnTo>
                  <a:lnTo>
                    <a:pt x="0" y="205639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67904" y="2139939"/>
            <a:ext cx="2752191" cy="53935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10247" y="8863486"/>
            <a:ext cx="1203881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Join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31213" y="2305512"/>
            <a:ext cx="1762087" cy="6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  <a:spcBef>
                <a:spcPct val="0"/>
              </a:spcBef>
            </a:pPr>
            <a:r>
              <a:rPr lang="en-US" sz="3760">
                <a:solidFill>
                  <a:srgbClr val="FFFFFF"/>
                </a:solidFill>
                <a:latin typeface="Playlist Script"/>
              </a:rPr>
              <a:t>?KAPLA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2687" y="2563453"/>
            <a:ext cx="1121104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?Shop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84354" y="2604339"/>
            <a:ext cx="116982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?Event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962562" y="2563453"/>
            <a:ext cx="124288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?Brand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08149" y="2604339"/>
            <a:ext cx="119555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?Store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03699" y="2009431"/>
            <a:ext cx="84304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?Login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49137" y="2009431"/>
            <a:ext cx="68232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Join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91384" y="2009431"/>
            <a:ext cx="86004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?Cart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03913" y="2009431"/>
            <a:ext cx="1124025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Language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42687" y="792122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>
            <a:alphaModFix amt="73000"/>
          </a:blip>
          <a:srcRect l="0" t="0" r="0" b="10693"/>
          <a:stretch>
            <a:fillRect/>
          </a:stretch>
        </p:blipFill>
        <p:spPr>
          <a:xfrm flipH="false" flipV="false" rot="0">
            <a:off x="3210247" y="1829226"/>
            <a:ext cx="11917691" cy="598683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10247" y="7778482"/>
            <a:ext cx="11917691" cy="780784"/>
            <a:chOff x="0" y="0"/>
            <a:chExt cx="3138816" cy="205639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3138816" cy="205639"/>
            </a:xfrm>
            <a:custGeom>
              <a:avLst/>
              <a:gdLst/>
              <a:ahLst/>
              <a:cxnLst/>
              <a:rect r="r" b="b" t="t" l="l"/>
              <a:pathLst>
                <a:path h="205639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205639"/>
                  </a:lnTo>
                  <a:lnTo>
                    <a:pt x="0" y="205639"/>
                  </a:ln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10247" y="8863486"/>
            <a:ext cx="1591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pw reset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31213" y="2305512"/>
            <a:ext cx="1762087" cy="646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64"/>
              </a:lnSpc>
              <a:spcBef>
                <a:spcPct val="0"/>
              </a:spcBef>
            </a:pPr>
            <a:r>
              <a:rPr lang="en-US" sz="3760">
                <a:solidFill>
                  <a:srgbClr val="FFFFFF"/>
                </a:solidFill>
                <a:latin typeface="Playlist Script"/>
              </a:rPr>
              <a:t>?KAPLA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2687" y="2563453"/>
            <a:ext cx="1121104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?Shop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84354" y="2604339"/>
            <a:ext cx="116982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?Event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62562" y="2563453"/>
            <a:ext cx="124288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?Brand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8149" y="2604339"/>
            <a:ext cx="1195550" cy="298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8"/>
              </a:lnSpc>
              <a:spcBef>
                <a:spcPct val="0"/>
              </a:spcBef>
            </a:pPr>
            <a:r>
              <a:rPr lang="en-US" sz="1748">
                <a:solidFill>
                  <a:srgbClr val="FFFFFF"/>
                </a:solidFill>
                <a:latin typeface="Inter"/>
              </a:rPr>
              <a:t>?Store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03699" y="2009431"/>
            <a:ext cx="84304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?Login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49137" y="2009431"/>
            <a:ext cx="68232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Join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91384" y="2009431"/>
            <a:ext cx="86004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?Cart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03913" y="2009431"/>
            <a:ext cx="1124025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FFFFFF"/>
                </a:solidFill>
                <a:latin typeface="Inter"/>
              </a:rPr>
              <a:t>Language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42687" y="792122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322426" y="3733840"/>
            <a:ext cx="3643148" cy="2819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2661"/>
          <a:stretch>
            <a:fillRect/>
          </a:stretch>
        </p:blipFill>
        <p:spPr>
          <a:xfrm flipH="false" flipV="false" rot="0">
            <a:off x="4876042" y="4166109"/>
            <a:ext cx="2034070" cy="199288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341291" y="3586158"/>
            <a:ext cx="1103572" cy="453134"/>
            <a:chOff x="0" y="0"/>
            <a:chExt cx="290653" cy="119344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90653" cy="119344"/>
            </a:xfrm>
            <a:custGeom>
              <a:avLst/>
              <a:gdLst/>
              <a:ahLst/>
              <a:cxnLst/>
              <a:rect r="r" b="b" t="t" l="l"/>
              <a:pathLst>
                <a:path h="119344" w="290653">
                  <a:moveTo>
                    <a:pt x="0" y="0"/>
                  </a:moveTo>
                  <a:lnTo>
                    <a:pt x="290653" y="0"/>
                  </a:lnTo>
                  <a:lnTo>
                    <a:pt x="290653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Inter Bold"/>
                </a:rPr>
                <a:t>Hair Bomb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244963" y="2553928"/>
            <a:ext cx="1062975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7244963" y="3586158"/>
            <a:ext cx="1103572" cy="453134"/>
            <a:chOff x="0" y="0"/>
            <a:chExt cx="290653" cy="119344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290653" cy="119344"/>
            </a:xfrm>
            <a:custGeom>
              <a:avLst/>
              <a:gdLst/>
              <a:ahLst/>
              <a:cxnLst/>
              <a:rect r="r" b="b" t="t" l="l"/>
              <a:pathLst>
                <a:path h="119344" w="290653">
                  <a:moveTo>
                    <a:pt x="0" y="0"/>
                  </a:moveTo>
                  <a:lnTo>
                    <a:pt x="290653" y="0"/>
                  </a:lnTo>
                  <a:lnTo>
                    <a:pt x="290653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Inter Bold"/>
                </a:rPr>
                <a:t>Hair oil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032253" y="3586158"/>
            <a:ext cx="1333427" cy="453134"/>
            <a:chOff x="0" y="0"/>
            <a:chExt cx="351191" cy="119344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351191" cy="119344"/>
            </a:xfrm>
            <a:custGeom>
              <a:avLst/>
              <a:gdLst/>
              <a:ahLst/>
              <a:cxnLst/>
              <a:rect r="r" b="b" t="t" l="l"/>
              <a:pathLst>
                <a:path h="119344" w="351191">
                  <a:moveTo>
                    <a:pt x="0" y="0"/>
                  </a:moveTo>
                  <a:lnTo>
                    <a:pt x="351191" y="0"/>
                  </a:lnTo>
                  <a:lnTo>
                    <a:pt x="351191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Inter Bold"/>
                </a:rPr>
                <a:t>Airy Essence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958438" y="3586158"/>
            <a:ext cx="1358921" cy="453134"/>
            <a:chOff x="0" y="0"/>
            <a:chExt cx="357905" cy="119344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357905" cy="119344"/>
            </a:xfrm>
            <a:custGeom>
              <a:avLst/>
              <a:gdLst/>
              <a:ahLst/>
              <a:cxnLst/>
              <a:rect r="r" b="b" t="t" l="l"/>
              <a:pathLst>
                <a:path h="119344" w="357905">
                  <a:moveTo>
                    <a:pt x="0" y="0"/>
                  </a:moveTo>
                  <a:lnTo>
                    <a:pt x="357905" y="0"/>
                  </a:lnTo>
                  <a:lnTo>
                    <a:pt x="357905" y="119344"/>
                  </a:lnTo>
                  <a:lnTo>
                    <a:pt x="0" y="1193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Inter Bold"/>
                </a:rPr>
                <a:t>Hair Manicure</a:t>
              </a:r>
            </a:p>
          </p:txBody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85560" y="4715567"/>
            <a:ext cx="1022378" cy="911999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032253" y="4351758"/>
            <a:ext cx="1327067" cy="147410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0902245" y="4267950"/>
            <a:ext cx="1415587" cy="1807233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81354" y="88678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상품 list page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068269" y="2553928"/>
            <a:ext cx="1224324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198620" y="6283288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latin typeface="Inter"/>
              </a:rPr>
              <a:t>32.000₩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124417" y="6283288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latin typeface="Inter"/>
              </a:rPr>
              <a:t>15.000₩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001329" y="6283288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latin typeface="Inter"/>
              </a:rPr>
              <a:t>20.000₩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15581" y="6283288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latin typeface="Inter"/>
              </a:rPr>
              <a:t>30.000₩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013806" y="5821605"/>
            <a:ext cx="1565887" cy="286695"/>
            <a:chOff x="0" y="0"/>
            <a:chExt cx="412415" cy="75508"/>
          </a:xfrm>
        </p:grpSpPr>
        <p:sp>
          <p:nvSpPr>
            <p:cNvPr name="Freeform 40" id="40"/>
            <p:cNvSpPr/>
            <p:nvPr/>
          </p:nvSpPr>
          <p:spPr>
            <a:xfrm>
              <a:off x="0" y="0"/>
              <a:ext cx="412415" cy="75508"/>
            </a:xfrm>
            <a:custGeom>
              <a:avLst/>
              <a:gdLst/>
              <a:ahLst/>
              <a:cxnLst/>
              <a:rect r="r" b="b" t="t" l="l"/>
              <a:pathLst>
                <a:path h="75508" w="412415">
                  <a:moveTo>
                    <a:pt x="0" y="0"/>
                  </a:moveTo>
                  <a:lnTo>
                    <a:pt x="412415" y="0"/>
                  </a:lnTo>
                  <a:lnTo>
                    <a:pt x="412415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Kapla Product Bomb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8911540" y="5825863"/>
            <a:ext cx="1565887" cy="286695"/>
            <a:chOff x="0" y="0"/>
            <a:chExt cx="412415" cy="75508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412415" cy="75508"/>
            </a:xfrm>
            <a:custGeom>
              <a:avLst/>
              <a:gdLst/>
              <a:ahLst/>
              <a:cxnLst/>
              <a:rect r="r" b="b" t="t" l="l"/>
              <a:pathLst>
                <a:path h="75508" w="412415">
                  <a:moveTo>
                    <a:pt x="0" y="0"/>
                  </a:moveTo>
                  <a:lnTo>
                    <a:pt x="412415" y="0"/>
                  </a:lnTo>
                  <a:lnTo>
                    <a:pt x="412415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Kapla Botanist Bomb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0854955" y="5825863"/>
            <a:ext cx="1565887" cy="286695"/>
            <a:chOff x="0" y="0"/>
            <a:chExt cx="412415" cy="75508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412415" cy="75508"/>
            </a:xfrm>
            <a:custGeom>
              <a:avLst/>
              <a:gdLst/>
              <a:ahLst/>
              <a:cxnLst/>
              <a:rect r="r" b="b" t="t" l="l"/>
              <a:pathLst>
                <a:path h="75508" w="412415">
                  <a:moveTo>
                    <a:pt x="0" y="0"/>
                  </a:moveTo>
                  <a:lnTo>
                    <a:pt x="412415" y="0"/>
                  </a:lnTo>
                  <a:lnTo>
                    <a:pt x="412415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ManicPanic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5114544" y="5825863"/>
            <a:ext cx="1565887" cy="286695"/>
            <a:chOff x="0" y="0"/>
            <a:chExt cx="412415" cy="75508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412415" cy="75508"/>
            </a:xfrm>
            <a:custGeom>
              <a:avLst/>
              <a:gdLst/>
              <a:ahLst/>
              <a:cxnLst/>
              <a:rect r="r" b="b" t="t" l="l"/>
              <a:pathLst>
                <a:path h="75508" w="412415">
                  <a:moveTo>
                    <a:pt x="0" y="0"/>
                  </a:moveTo>
                  <a:lnTo>
                    <a:pt x="412415" y="0"/>
                  </a:lnTo>
                  <a:lnTo>
                    <a:pt x="412415" y="75508"/>
                  </a:lnTo>
                  <a:lnTo>
                    <a:pt x="0" y="75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Kapla Polish Bomb</a:t>
              </a: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12058847" y="8867856"/>
            <a:ext cx="2994458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화려한 main과 달리 깔끔하게 제작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13751" y="3653567"/>
            <a:ext cx="2094398" cy="3561944"/>
            <a:chOff x="0" y="0"/>
            <a:chExt cx="551611" cy="93812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1611" cy="938125"/>
            </a:xfrm>
            <a:custGeom>
              <a:avLst/>
              <a:gdLst/>
              <a:ahLst/>
              <a:cxnLst/>
              <a:rect r="r" b="b" t="t" l="l"/>
              <a:pathLst>
                <a:path h="938125" w="551611">
                  <a:moveTo>
                    <a:pt x="0" y="0"/>
                  </a:moveTo>
                  <a:lnTo>
                    <a:pt x="551611" y="0"/>
                  </a:lnTo>
                  <a:lnTo>
                    <a:pt x="551611" y="938125"/>
                  </a:lnTo>
                  <a:lnTo>
                    <a:pt x="0" y="938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914839" y="6617215"/>
            <a:ext cx="2163153" cy="266080"/>
            <a:chOff x="0" y="0"/>
            <a:chExt cx="569719" cy="70079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69719" cy="70079"/>
            </a:xfrm>
            <a:custGeom>
              <a:avLst/>
              <a:gdLst/>
              <a:ahLst/>
              <a:cxnLst/>
              <a:rect r="r" b="b" t="t" l="l"/>
              <a:pathLst>
                <a:path h="70079" w="569719">
                  <a:moveTo>
                    <a:pt x="0" y="0"/>
                  </a:moveTo>
                  <a:lnTo>
                    <a:pt x="569719" y="0"/>
                  </a:lnTo>
                  <a:lnTo>
                    <a:pt x="569719" y="70079"/>
                  </a:lnTo>
                  <a:lnTo>
                    <a:pt x="0" y="70079"/>
                  </a:lnTo>
                  <a:close/>
                </a:path>
              </a:pathLst>
            </a:custGeom>
            <a:solidFill>
              <a:srgbClr val="E9EAE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981354" y="3249854"/>
            <a:ext cx="11917691" cy="4552323"/>
            <a:chOff x="0" y="0"/>
            <a:chExt cx="3138816" cy="119896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69280" y="3571754"/>
            <a:ext cx="2240783" cy="715899"/>
            <a:chOff x="0" y="0"/>
            <a:chExt cx="590165" cy="188549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590165" cy="188549"/>
            </a:xfrm>
            <a:custGeom>
              <a:avLst/>
              <a:gdLst/>
              <a:ahLst/>
              <a:cxnLst/>
              <a:rect r="r" b="b" t="t" l="l"/>
              <a:pathLst>
                <a:path h="188549" w="590165">
                  <a:moveTo>
                    <a:pt x="0" y="0"/>
                  </a:moveTo>
                  <a:lnTo>
                    <a:pt x="590165" y="0"/>
                  </a:lnTo>
                  <a:lnTo>
                    <a:pt x="590165" y="188549"/>
                  </a:lnTo>
                  <a:lnTo>
                    <a:pt x="0" y="1885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Inter Bold"/>
                </a:rPr>
                <a:t>Kapla Poloish Bomb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80478" y="4357364"/>
            <a:ext cx="1874655" cy="1657577"/>
            <a:chOff x="0" y="0"/>
            <a:chExt cx="493736" cy="436563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493736" cy="436563"/>
            </a:xfrm>
            <a:custGeom>
              <a:avLst/>
              <a:gdLst/>
              <a:ahLst/>
              <a:cxnLst/>
              <a:rect r="r" b="b" t="t" l="l"/>
              <a:pathLst>
                <a:path h="436563" w="493736">
                  <a:moveTo>
                    <a:pt x="0" y="0"/>
                  </a:moveTo>
                  <a:lnTo>
                    <a:pt x="493736" y="0"/>
                  </a:lnTo>
                  <a:lnTo>
                    <a:pt x="493736" y="436563"/>
                  </a:lnTo>
                  <a:lnTo>
                    <a:pt x="0" y="436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uriai yuongyang gansick</a:t>
              </a:r>
            </a:p>
            <a:p>
              <a:pPr algn="just">
                <a:lnSpc>
                  <a:spcPts val="1400"/>
                </a:lnSpc>
              </a:pPr>
            </a:p>
            <a:p>
              <a:pPr algn="just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Imagine sitting in solitude on the rugged, wide plains of the American West, firelight on your face, indigo-blue night skies above. There is nothing around save for the soft, desert wind. You. Are. Free. 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165581" y="2553928"/>
            <a:ext cx="103815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975060" y="1647786"/>
            <a:ext cx="2217446" cy="221744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95231" y="3653567"/>
            <a:ext cx="3778851" cy="3803549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 rot="0">
            <a:off x="9727872" y="7129187"/>
            <a:ext cx="1874655" cy="305999"/>
            <a:chOff x="0" y="0"/>
            <a:chExt cx="493736" cy="80592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493736" cy="80592"/>
            </a:xfrm>
            <a:custGeom>
              <a:avLst/>
              <a:gdLst/>
              <a:ahLst/>
              <a:cxnLst/>
              <a:rect r="r" b="b" t="t" l="l"/>
              <a:pathLst>
                <a:path h="80592" w="493736">
                  <a:moveTo>
                    <a:pt x="0" y="0"/>
                  </a:moveTo>
                  <a:lnTo>
                    <a:pt x="493736" y="0"/>
                  </a:lnTo>
                  <a:lnTo>
                    <a:pt x="493736" y="80592"/>
                  </a:lnTo>
                  <a:lnTo>
                    <a:pt x="0" y="80592"/>
                  </a:lnTo>
                  <a:close/>
                </a:path>
              </a:pathLst>
            </a:custGeom>
            <a:solidFill>
              <a:srgbClr val="DEE1E4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11030" y="6014941"/>
            <a:ext cx="1979867" cy="457427"/>
            <a:chOff x="0" y="0"/>
            <a:chExt cx="521446" cy="120474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521446" cy="120474"/>
            </a:xfrm>
            <a:custGeom>
              <a:avLst/>
              <a:gdLst/>
              <a:ahLst/>
              <a:cxnLst/>
              <a:rect r="r" b="b" t="t" l="l"/>
              <a:pathLst>
                <a:path h="120474" w="521446">
                  <a:moveTo>
                    <a:pt x="0" y="0"/>
                  </a:moveTo>
                  <a:lnTo>
                    <a:pt x="521446" y="0"/>
                  </a:lnTo>
                  <a:lnTo>
                    <a:pt x="521446" y="120474"/>
                  </a:lnTo>
                  <a:lnTo>
                    <a:pt x="0" y="120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Event: 2022/12 까지</a:t>
              </a:r>
            </a:p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latin typeface="Inter"/>
                </a:rPr>
                <a:t>2+1 이벤트 진행중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57627" y="8749186"/>
            <a:ext cx="358402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스크롤 내릴시 제품 상세페이지(사진,영상)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81354" y="8749186"/>
            <a:ext cx="1500840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상품 상세 페이지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020639" y="2553928"/>
            <a:ext cx="1237554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405937" y="4187940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latin typeface="Inter"/>
              </a:rPr>
              <a:t>32.000₩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970743" y="7182474"/>
            <a:ext cx="1388915" cy="18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7"/>
              </a:lnSpc>
              <a:spcBef>
                <a:spcPct val="0"/>
              </a:spcBef>
            </a:pPr>
            <a:r>
              <a:rPr lang="en-US" sz="1069">
                <a:solidFill>
                  <a:srgbClr val="000000"/>
                </a:solidFill>
                <a:ea typeface="Inter"/>
              </a:rPr>
              <a:t>카트에 추가하기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9744715" y="6425869"/>
            <a:ext cx="1946182" cy="457427"/>
            <a:chOff x="0" y="0"/>
            <a:chExt cx="512575" cy="120474"/>
          </a:xfrm>
        </p:grpSpPr>
        <p:sp>
          <p:nvSpPr>
            <p:cNvPr name="Freeform 42" id="42"/>
            <p:cNvSpPr/>
            <p:nvPr/>
          </p:nvSpPr>
          <p:spPr>
            <a:xfrm>
              <a:off x="0" y="0"/>
              <a:ext cx="512575" cy="120474"/>
            </a:xfrm>
            <a:custGeom>
              <a:avLst/>
              <a:gdLst/>
              <a:ahLst/>
              <a:cxnLst/>
              <a:rect r="r" b="b" t="t" l="l"/>
              <a:pathLst>
                <a:path h="120474" w="512575">
                  <a:moveTo>
                    <a:pt x="0" y="0"/>
                  </a:moveTo>
                  <a:lnTo>
                    <a:pt x="512575" y="0"/>
                  </a:lnTo>
                  <a:lnTo>
                    <a:pt x="512575" y="120474"/>
                  </a:lnTo>
                  <a:lnTo>
                    <a:pt x="0" y="120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성분: baobob oil, olive oil, orange, sake +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9754582" y="6815267"/>
            <a:ext cx="1870179" cy="349505"/>
            <a:chOff x="0" y="0"/>
            <a:chExt cx="492557" cy="92051"/>
          </a:xfrm>
        </p:grpSpPr>
        <p:sp>
          <p:nvSpPr>
            <p:cNvPr name="Freeform 45" id="45"/>
            <p:cNvSpPr/>
            <p:nvPr/>
          </p:nvSpPr>
          <p:spPr>
            <a:xfrm>
              <a:off x="0" y="0"/>
              <a:ext cx="492557" cy="92051"/>
            </a:xfrm>
            <a:custGeom>
              <a:avLst/>
              <a:gdLst/>
              <a:ahLst/>
              <a:cxnLst/>
              <a:rect r="r" b="b" t="t" l="l"/>
              <a:pathLst>
                <a:path h="92051" w="492557">
                  <a:moveTo>
                    <a:pt x="0" y="0"/>
                  </a:moveTo>
                  <a:lnTo>
                    <a:pt x="492557" y="0"/>
                  </a:lnTo>
                  <a:lnTo>
                    <a:pt x="492557" y="92051"/>
                  </a:lnTo>
                  <a:lnTo>
                    <a:pt x="0" y="92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00"/>
                </a:lnSpc>
              </a:pPr>
              <a:r>
                <a:rPr lang="en-US" sz="1000">
                  <a:solidFill>
                    <a:srgbClr val="000000"/>
                  </a:solidFill>
                  <a:ea typeface="Inter"/>
                </a:rPr>
                <a:t>배송&amp;반품 +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1088" y="2553928"/>
            <a:ext cx="130411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7868" r="0" b="0"/>
          <a:stretch>
            <a:fillRect/>
          </a:stretch>
        </p:blipFill>
        <p:spPr>
          <a:xfrm flipH="false" flipV="false" rot="0">
            <a:off x="4464404" y="3527815"/>
            <a:ext cx="9359191" cy="409219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5251089" y="5092156"/>
            <a:ext cx="1362321" cy="305445"/>
            <a:chOff x="0" y="0"/>
            <a:chExt cx="358801" cy="80446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358801" cy="80446"/>
            </a:xfrm>
            <a:custGeom>
              <a:avLst/>
              <a:gdLst/>
              <a:ahLst/>
              <a:cxnLst/>
              <a:rect r="r" b="b" t="t" l="l"/>
              <a:pathLst>
                <a:path h="80446" w="358801">
                  <a:moveTo>
                    <a:pt x="0" y="0"/>
                  </a:moveTo>
                  <a:lnTo>
                    <a:pt x="358801" y="0"/>
                  </a:lnTo>
                  <a:lnTo>
                    <a:pt x="358801" y="80446"/>
                  </a:lnTo>
                  <a:lnTo>
                    <a:pt x="0" y="8044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80"/>
                </a:lnSpc>
              </a:pPr>
              <a:r>
                <a:rPr lang="en-US" sz="700">
                  <a:solidFill>
                    <a:srgbClr val="000000"/>
                  </a:solidFill>
                  <a:latin typeface="Inter Bold"/>
                </a:rPr>
                <a:t>Kapla Bomb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96763" y="4940305"/>
            <a:ext cx="454326" cy="457296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81354" y="8740565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latin typeface="Inter"/>
              </a:rPr>
              <a:t>cart page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13292" y="2553928"/>
            <a:ext cx="1304397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1088" y="2553928"/>
            <a:ext cx="130411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333836" y="3337069"/>
            <a:ext cx="7387812" cy="438294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9772" y="87535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주문서 작성 page1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3292" y="2553928"/>
            <a:ext cx="1304397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99851" y="8753556"/>
            <a:ext cx="317269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스크롤 내릴시 쭉 내려가며 결제 진행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82075" y="2530987"/>
            <a:ext cx="5224007" cy="5225027"/>
            <a:chOff x="0" y="0"/>
            <a:chExt cx="6965342" cy="69667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9" t="0" r="9" b="0"/>
            <a:stretch>
              <a:fillRect/>
            </a:stretch>
          </p:blipFill>
          <p:spPr>
            <a:xfrm>
              <a:off x="0" y="0"/>
              <a:ext cx="6965342" cy="696670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8452317" y="4345416"/>
            <a:ext cx="782974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국내 헤어제품 시장에 전무한 헤어밤(hair bomb) 제품을 생산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이미 헤어 스타일링을 위한 bomb type 제품이 활성화 되어있는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일본 시장, 브랜드들을 적극적으로 벤치마킹하여 브랜딩한다.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982075" y="688976"/>
            <a:ext cx="6000364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ea typeface="Baskerville Display PT"/>
              </a:rPr>
              <a:t>제품기획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22788" y="1909245"/>
            <a:ext cx="3339458" cy="33394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FDFDFD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1088" y="2553928"/>
            <a:ext cx="130411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449342" y="3411035"/>
            <a:ext cx="7389315" cy="423501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59772" y="87535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주문서 작성 page2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3292" y="2553928"/>
            <a:ext cx="1304397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99851" y="8753556"/>
            <a:ext cx="317269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스크롤 내릴시 쭉 내려가며 결제 진행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81354" y="1764105"/>
            <a:ext cx="11917691" cy="6703701"/>
            <a:chOff x="0" y="0"/>
            <a:chExt cx="3138816" cy="1765584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138816" cy="1765584"/>
            </a:xfrm>
            <a:custGeom>
              <a:avLst/>
              <a:gdLst/>
              <a:ahLst/>
              <a:cxnLst/>
              <a:rect r="r" b="b" t="t" l="l"/>
              <a:pathLst>
                <a:path h="1765584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765584"/>
                  </a:lnTo>
                  <a:lnTo>
                    <a:pt x="0" y="176558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981354" y="3252378"/>
            <a:ext cx="11917691" cy="4552323"/>
            <a:chOff x="0" y="0"/>
            <a:chExt cx="3138816" cy="1198966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138816" cy="1198966"/>
            </a:xfrm>
            <a:custGeom>
              <a:avLst/>
              <a:gdLst/>
              <a:ahLst/>
              <a:cxnLst/>
              <a:rect r="r" b="b" t="t" l="l"/>
              <a:pathLst>
                <a:path h="1198966" w="3138816">
                  <a:moveTo>
                    <a:pt x="0" y="0"/>
                  </a:moveTo>
                  <a:lnTo>
                    <a:pt x="3138816" y="0"/>
                  </a:lnTo>
                  <a:lnTo>
                    <a:pt x="3138816" y="1198966"/>
                  </a:lnTo>
                  <a:lnTo>
                    <a:pt x="0" y="1198966"/>
                  </a:lnTo>
                  <a:close/>
                </a:path>
              </a:pathLst>
            </a:custGeom>
            <a:solidFill>
              <a:srgbClr val="323232"/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41088" y="2553928"/>
            <a:ext cx="1304111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?Shop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35277" y="1647786"/>
            <a:ext cx="2217446" cy="221744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374067" y="3314300"/>
            <a:ext cx="9132265" cy="437968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990600"/>
            <a:ext cx="436309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MOCKUP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981354" y="8753556"/>
            <a:ext cx="1988373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504C44"/>
                </a:solidFill>
                <a:ea typeface="Inter"/>
              </a:rPr>
              <a:t>결제진행 page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96415" y="2594814"/>
            <a:ext cx="962023" cy="3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  <a:spcBef>
                <a:spcPct val="0"/>
              </a:spcBef>
            </a:pPr>
            <a:r>
              <a:rPr lang="en-US" sz="1948">
                <a:solidFill>
                  <a:srgbClr val="000000"/>
                </a:solidFill>
                <a:latin typeface="Inter"/>
              </a:rPr>
              <a:t>?Event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13292" y="2553928"/>
            <a:ext cx="1304397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?Brand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008149" y="2594814"/>
            <a:ext cx="991702" cy="35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8"/>
              </a:lnSpc>
              <a:spcBef>
                <a:spcPct val="0"/>
              </a:spcBef>
            </a:pPr>
            <a:r>
              <a:rPr lang="en-US" sz="2048">
                <a:solidFill>
                  <a:srgbClr val="000000"/>
                </a:solidFill>
                <a:latin typeface="Inter"/>
              </a:rPr>
              <a:t>?Store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78725" y="2009431"/>
            <a:ext cx="488826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?Login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39816" y="2009431"/>
            <a:ext cx="33597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Join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58991" y="2009431"/>
            <a:ext cx="394171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?Cart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34645" y="2009431"/>
            <a:ext cx="797719" cy="23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88"/>
              </a:lnSpc>
              <a:spcBef>
                <a:spcPct val="0"/>
              </a:spcBef>
            </a:pPr>
            <a:r>
              <a:rPr lang="en-US" sz="1348">
                <a:solidFill>
                  <a:srgbClr val="000000"/>
                </a:solidFill>
                <a:latin typeface="Inter"/>
              </a:rPr>
              <a:t>Language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5693" y="7871376"/>
            <a:ext cx="4364098" cy="476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서울 도봉구 둘리길 둘리뮤지엄 2층 카플라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ea typeface="Inter"/>
              </a:rPr>
              <a:t>대표:KIM,SANGHYUN  대표번호:010-2601-2281 email:vison@naver.com</a:t>
            </a:r>
          </a:p>
          <a:p>
            <a:pPr algn="ctr">
              <a:lnSpc>
                <a:spcPts val="981"/>
              </a:lnSpc>
            </a:pPr>
            <a:r>
              <a:rPr lang="en-US" sz="701">
                <a:solidFill>
                  <a:srgbClr val="000000"/>
                </a:solidFill>
                <a:latin typeface="Inter"/>
              </a:rPr>
              <a:t> 사업자등록번호 : 901-09-94860  통신판매업신고번호 : 제 2022-쌍문동-1004 호</a:t>
            </a:r>
          </a:p>
          <a:p>
            <a:pPr algn="ctr">
              <a:lnSpc>
                <a:spcPts val="981"/>
              </a:lnSpc>
              <a:spcBef>
                <a:spcPct val="0"/>
              </a:spcBef>
            </a:pPr>
            <a:r>
              <a:rPr lang="en-US" sz="701">
                <a:solidFill>
                  <a:srgbClr val="000000"/>
                </a:solidFill>
                <a:latin typeface="Inter"/>
              </a:rPr>
              <a:t>Copyright. 2022. HN Cosmetics Korea INC. All rights reserved.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8588" y="2112360"/>
            <a:ext cx="5050824" cy="3641646"/>
            <a:chOff x="0" y="0"/>
            <a:chExt cx="6734432" cy="485552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966" r="0" b="25966"/>
            <a:stretch>
              <a:fillRect/>
            </a:stretch>
          </p:blipFill>
          <p:spPr>
            <a:xfrm>
              <a:off x="0" y="0"/>
              <a:ext cx="6734432" cy="4855528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68696" y="4117776"/>
            <a:ext cx="5750608" cy="57506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47343" y="7758378"/>
            <a:ext cx="6593314" cy="41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6"/>
              </a:lnSpc>
            </a:pPr>
            <a:r>
              <a:rPr lang="en-US" sz="2361" spc="472">
                <a:solidFill>
                  <a:srgbClr val="504C44"/>
                </a:solidFill>
                <a:latin typeface="Inter"/>
              </a:rPr>
              <a:t>SUEOL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1695054"/>
            <a:ext cx="18288000" cy="689689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688976"/>
            <a:ext cx="225246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WET HAIR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3889477" cy="39615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841645" y="1044939"/>
            <a:ext cx="3873533" cy="394526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918177" y="1044939"/>
            <a:ext cx="3923469" cy="39452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28700" y="4990204"/>
            <a:ext cx="3889477" cy="38894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918177" y="4990204"/>
            <a:ext cx="3818759" cy="38894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736936" y="4990204"/>
            <a:ext cx="3867988" cy="388947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604924" y="4990204"/>
            <a:ext cx="3839520" cy="386085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2604924" y="1092104"/>
            <a:ext cx="3841194" cy="3898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339172"/>
            <a:ext cx="2252463" cy="339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WET HAIR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433873" y="2872550"/>
            <a:ext cx="2400546" cy="214137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33791" y="1763402"/>
            <a:ext cx="4117466" cy="414437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314" r="0" b="314"/>
          <a:stretch>
            <a:fillRect/>
          </a:stretch>
        </p:blipFill>
        <p:spPr>
          <a:xfrm flipH="false" flipV="false" rot="0">
            <a:off x="11606070" y="2109506"/>
            <a:ext cx="3127466" cy="345216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613884" y="6713412"/>
            <a:ext cx="458548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2018년 전후부터 일본에서 wet hair 를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할때 가장 많이 쓰이는 스테디셀러 제품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polish oil 제품의 성공에 이어 출시한 bomb type제품으로 국내에는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bomb타입의 비슷한 상품조차 없다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3884" y="6230733"/>
            <a:ext cx="20291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 Bold"/>
              </a:rPr>
              <a:t>나프라 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9017" y="6234238"/>
            <a:ext cx="264971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"/>
              </a:rPr>
              <a:t>프로덕트 헤어밤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20552" y="6234238"/>
            <a:ext cx="279292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"/>
              </a:rPr>
              <a:t>보타니스트 헤어밤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9017" y="6713412"/>
            <a:ext cx="458548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나프라 밤 전에 웨트헤어에 주로 사용되었던 가장 유명했던 헤어밤 제품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825030" y="6713412"/>
            <a:ext cx="458548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나프라 밤 이후 생겨난 여러 밤 제품중 좋은 평을 받고있는 경쟁작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04829" y="703819"/>
            <a:ext cx="5705062" cy="33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4"/>
              </a:lnSpc>
            </a:pPr>
            <a:r>
              <a:rPr lang="en-US" sz="2003" spc="400">
                <a:solidFill>
                  <a:srgbClr val="504C44"/>
                </a:solidFill>
                <a:ea typeface="Baskerville Display PT"/>
              </a:rPr>
              <a:t>시장분석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03974" y="2416114"/>
            <a:ext cx="4748379" cy="3356875"/>
            <a:chOff x="0" y="0"/>
            <a:chExt cx="6331172" cy="447583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4652" r="0" b="14652"/>
            <a:stretch>
              <a:fillRect/>
            </a:stretch>
          </p:blipFill>
          <p:spPr>
            <a:xfrm>
              <a:off x="0" y="0"/>
              <a:ext cx="6331172" cy="4475834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3884" y="1999508"/>
            <a:ext cx="3890054" cy="39620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825030" y="2181825"/>
            <a:ext cx="3952967" cy="382545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13884" y="6713412"/>
            <a:ext cx="458548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2018년 전후로 일본에 웨트헤어 붐을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몰고온 스테디셀러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국내에서는 웨트헤어를 원하는 고객층이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해외배송을 시키거나 구매대행을 통해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웃돈을 주고 구매했었다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3884" y="6230733"/>
            <a:ext cx="20291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 Bold"/>
              </a:rPr>
              <a:t>나프라 오일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9017" y="6234238"/>
            <a:ext cx="20291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 Bold"/>
              </a:rPr>
              <a:t>아큼두 오일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20552" y="6234238"/>
            <a:ext cx="20291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ea typeface="Inter Bold"/>
              </a:rPr>
              <a:t>브넬 오일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49017" y="6713412"/>
            <a:ext cx="4585488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나프라오일의 카피제품을 메인으로 2021년부터 아큼두라는 브랜드 시작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웨트헤어를 위한 폴리쉬 오일이 전무했던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한국시장을 성공적으로 개척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825030" y="6713412"/>
            <a:ext cx="4585488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latin typeface="Inter"/>
              </a:rPr>
              <a:t>2022년 나온 카피제품, 실패사례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국내 후발 주자로서의 불리함과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홍보 부족으로 뜨지 못함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04829" y="703819"/>
            <a:ext cx="57050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ea typeface="Baskerville Display PT"/>
              </a:rPr>
              <a:t>시장분석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76277" y="5307396"/>
            <a:ext cx="6524627" cy="317056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76277" y="2367916"/>
            <a:ext cx="6524627" cy="293948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144000" y="3980225"/>
            <a:ext cx="8110382" cy="2924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00"/>
              </a:lnSpc>
            </a:pPr>
            <a:r>
              <a:rPr lang="en-US" sz="2071">
                <a:solidFill>
                  <a:srgbClr val="504C44"/>
                </a:solidFill>
                <a:ea typeface="Inter"/>
              </a:rPr>
              <a:t>아큼두 오일을 성공적으로 런칭한 (주)벤라우진의 백순식 대표는 웨트헤어 표현을 위한 적절한 제품이 없었던 국내 시장에 첫 진입시킨 메리트와</a:t>
            </a:r>
          </a:p>
          <a:p>
            <a:pPr>
              <a:lnSpc>
                <a:spcPts val="2900"/>
              </a:lnSpc>
            </a:pPr>
          </a:p>
          <a:p>
            <a:pPr>
              <a:lnSpc>
                <a:spcPts val="2900"/>
              </a:lnSpc>
            </a:pPr>
            <a:r>
              <a:rPr lang="en-US" sz="2071">
                <a:solidFill>
                  <a:srgbClr val="504C44"/>
                </a:solidFill>
                <a:ea typeface="Inter"/>
              </a:rPr>
              <a:t>자사 미용실 순시키헤어에서 고객들을 향한 자연스러운 어프로치를 통해 판매와 홍보에 긍정적인 영향을 미친 점이 성공의 요인으로 꼽힌다.</a:t>
            </a:r>
          </a:p>
          <a:p>
            <a:pPr>
              <a:lnSpc>
                <a:spcPts val="2900"/>
              </a:lnSpc>
            </a:pPr>
          </a:p>
          <a:p>
            <a:pPr>
              <a:lnSpc>
                <a:spcPts val="2900"/>
              </a:lnSpc>
            </a:pPr>
            <a:r>
              <a:rPr lang="en-US" sz="2071">
                <a:solidFill>
                  <a:srgbClr val="504C44"/>
                </a:solidFill>
                <a:latin typeface="Inter"/>
              </a:rPr>
              <a:t>2022년 매출20억의 기업으로 성장</a:t>
            </a:r>
          </a:p>
          <a:p>
            <a:pPr>
              <a:lnSpc>
                <a:spcPts val="29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876277" y="703819"/>
            <a:ext cx="57050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ea typeface="Baskerville Display PT"/>
              </a:rPr>
              <a:t>시장분석-성공사례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89565" y="5251412"/>
            <a:ext cx="8210486" cy="40068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00801" y="2216727"/>
            <a:ext cx="7133395" cy="26096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90600"/>
            <a:ext cx="520481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400">
                <a:solidFill>
                  <a:srgbClr val="504C44"/>
                </a:solidFill>
                <a:latin typeface="Baskerville Display PT"/>
              </a:rPr>
              <a:t>MOOD BOARD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206135"/>
            <a:ext cx="7007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9495" y="7206135"/>
            <a:ext cx="4996801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전체적으로 감성을 자극하며 상품페이지는 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깔끔하게 작업한다.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348019" y="2371854"/>
            <a:ext cx="7007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504C44"/>
                </a:solidFill>
                <a:latin typeface="Inter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8814" y="2371854"/>
            <a:ext cx="756484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04C44"/>
                </a:solidFill>
                <a:ea typeface="Inter"/>
              </a:rPr>
              <a:t>사진은 전체적으로 채도를 죽이고 정적인 분위기로 통일한다.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DAFNarMzUeU</dc:identifier>
  <dcterms:modified xsi:type="dcterms:W3CDTF">2011-08-01T06:04:30Z</dcterms:modified>
  <cp:revision>1</cp:revision>
  <dc:title>K.PLABOMB </dc:title>
</cp:coreProperties>
</file>